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jhbw9FbXP54EPgT/dFox8qhvTB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lang="en-IE" b="1">
                <a:solidFill>
                  <a:srgbClr val="FF0000"/>
                </a:solidFill>
              </a:rPr>
              <a:t>Students applying via these routes are required to complete their CAO Application on-line as </a:t>
            </a:r>
            <a:r>
              <a:rPr lang="en-IE" b="1" u="sng">
                <a:solidFill>
                  <a:srgbClr val="FF0000"/>
                </a:solidFill>
              </a:rPr>
              <a:t>additional forms </a:t>
            </a:r>
            <a:r>
              <a:rPr lang="en-IE" b="1" u="none">
                <a:solidFill>
                  <a:srgbClr val="FF0000"/>
                </a:solidFill>
              </a:rPr>
              <a:t> </a:t>
            </a:r>
            <a:r>
              <a:rPr lang="en-IE" b="1">
                <a:solidFill>
                  <a:srgbClr val="FF0000"/>
                </a:solidFill>
              </a:rPr>
              <a:t> necessary to complete their application are </a:t>
            </a:r>
            <a:r>
              <a:rPr lang="en-IE" b="1" u="sng">
                <a:solidFill>
                  <a:srgbClr val="FF0000"/>
                </a:solidFill>
              </a:rPr>
              <a:t>on-line only.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lang="en-IE" b="1">
                <a:solidFill>
                  <a:srgbClr val="FF0000"/>
                </a:solidFill>
              </a:rPr>
              <a:t>Disclose any disability in full, as it will not adversely affect your application or your legal rights.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lang="en-IE" b="1">
                <a:solidFill>
                  <a:srgbClr val="FF0000"/>
                </a:solidFill>
              </a:rPr>
              <a:t>Further information available on: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lang="en-IE" b="1">
                <a:solidFill>
                  <a:srgbClr val="FF0000"/>
                </a:solidFill>
              </a:rPr>
              <a:t>www.cao.ie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lang="en-IE" b="1">
                <a:solidFill>
                  <a:srgbClr val="FF0000"/>
                </a:solidFill>
              </a:rPr>
              <a:t>www.collegeaccess.ie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lang="en-IE" b="1">
                <a:solidFill>
                  <a:srgbClr val="FF0000"/>
                </a:solidFill>
              </a:rPr>
              <a:t>Websites of participating HEIs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Char char="•"/>
            </a:pPr>
            <a:r>
              <a:rPr lang="en-IE" b="1">
                <a:solidFill>
                  <a:srgbClr val="FF0000"/>
                </a:solidFill>
              </a:rPr>
              <a:t>Page 8/9 of Handbook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>
              <a:solidFill>
                <a:srgbClr val="FF0000"/>
              </a:solidFill>
            </a:endParaRPr>
          </a:p>
        </p:txBody>
      </p:sp>
      <p:sp>
        <p:nvSpPr>
          <p:cNvPr id="214" name="Google Shape;21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Higher Education Access Route- HEAR 3</a:t>
            </a:r>
            <a:r>
              <a:rPr lang="en-IE" baseline="30000"/>
              <a:t>rd</a:t>
            </a:r>
            <a:r>
              <a:rPr lang="en-IE"/>
              <a:t> level admissions scheme for school leavers from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b="1"/>
              <a:t>Socio-Economically disadvantaged backgrounds.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b="0"/>
              <a:t>Students who wish to be considered must fill in </a:t>
            </a:r>
            <a:r>
              <a:rPr lang="en-IE" b="1"/>
              <a:t>appropriate section in Part A of Application Form</a:t>
            </a:r>
            <a:r>
              <a:rPr lang="en-IE" b="0"/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E" b="0"/>
              <a:t>Additional questions relating to family income, employment status of parents and school(s) attended will be asked.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b="1"/>
              <a:t>Applications for HEAR can only be made online.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b="0"/>
              <a:t>February 1, 2010: Complete all elements of online HEAR application as part of the CAO application process.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b="0"/>
              <a:t>April 1, 2010:Submit relevant evidence of family financial circumstances to CAO.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See page 8 of CAO Handbook</a:t>
            </a:r>
            <a:endParaRPr/>
          </a:p>
        </p:txBody>
      </p:sp>
      <p:sp>
        <p:nvSpPr>
          <p:cNvPr id="223" name="Google Shape;22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si.ie/applications-in-progress-next-steps/review-your-grant-decisio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usi.ie/applications-in-progress-next-steps/appeal-your-grant-decision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finance.i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si.ie/Info/Home/InfoPods/Short-Courses-(1)/Making-your-application/Section-F.aspx" TargetMode="External"/><Relationship Id="rId3" Type="http://schemas.openxmlformats.org/officeDocument/2006/relationships/hyperlink" Target="http://www.susi.ie/Info/Home/InfoPods/Short-Courses-(1)/Making-your-application/Section-A.aspx" TargetMode="External"/><Relationship Id="rId7" Type="http://schemas.openxmlformats.org/officeDocument/2006/relationships/hyperlink" Target="http://www.susi.ie/Info/Home/InfoPods/Short-Courses-(1)/Making-your-application/Section-E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usi.ie/Info/Home/InfoPods/Short-Courses-(1)/Making-your-application/Section-D.aspx" TargetMode="External"/><Relationship Id="rId5" Type="http://schemas.openxmlformats.org/officeDocument/2006/relationships/hyperlink" Target="http://www.susi.ie/Info/Home/InfoPods/Short-Courses-(1)/Making-your-application/Section-C.aspx" TargetMode="External"/><Relationship Id="rId4" Type="http://schemas.openxmlformats.org/officeDocument/2006/relationships/hyperlink" Target="http://www.susi.ie/Info/Home/InfoPods/Short-Courses-(1)/Making-your-application/Section-B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428605"/>
            <a:ext cx="7772400" cy="121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en-IE" sz="4800" b="1">
                <a:solidFill>
                  <a:schemeClr val="lt1"/>
                </a:solidFill>
              </a:rPr>
            </a:br>
            <a:r>
              <a:rPr lang="en-IE" sz="8000" b="1">
                <a:solidFill>
                  <a:schemeClr val="lt1"/>
                </a:solidFill>
              </a:rPr>
              <a:t>SUSI</a:t>
            </a:r>
            <a:br>
              <a:rPr lang="en-IE" sz="4800" b="1">
                <a:solidFill>
                  <a:schemeClr val="lt1"/>
                </a:solidFill>
              </a:rPr>
            </a:br>
            <a:endParaRPr sz="4800" b="1">
              <a:solidFill>
                <a:schemeClr val="lt1"/>
              </a:solidFill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371600" y="1785926"/>
            <a:ext cx="6400800" cy="385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IE" b="1">
                <a:solidFill>
                  <a:schemeClr val="lt1"/>
                </a:solidFill>
              </a:rPr>
              <a:t>Student Universal Support Ireland</a:t>
            </a:r>
            <a:endParaRPr/>
          </a:p>
          <a:p>
            <a:pPr marL="0" lvl="0" indent="0" algn="ctr" rtl="0"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IE">
                <a:solidFill>
                  <a:schemeClr val="lt1"/>
                </a:solidFill>
              </a:rPr>
              <a:t> </a:t>
            </a:r>
            <a:endParaRPr/>
          </a:p>
          <a:p>
            <a:pPr marL="0" lvl="0" indent="0" algn="r" rtl="0"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351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IE" sz="1900">
                <a:solidFill>
                  <a:schemeClr val="lt1"/>
                </a:solidFill>
              </a:rPr>
              <a:t>Ms. E. Daly/Ms. Mc Donald</a:t>
            </a:r>
            <a:endParaRPr/>
          </a:p>
          <a:p>
            <a:pPr marL="0" lvl="0" indent="0" algn="r" rtl="0">
              <a:spcBef>
                <a:spcPts val="351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IE" sz="1900">
                <a:solidFill>
                  <a:schemeClr val="lt1"/>
                </a:solidFill>
              </a:rPr>
              <a:t>Ms Mulligan/ Ms S. Daly</a:t>
            </a:r>
            <a:endParaRPr/>
          </a:p>
          <a:p>
            <a:pPr marL="0" lvl="0" indent="0" algn="r" rtl="0">
              <a:spcBef>
                <a:spcPts val="351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IE" sz="1900">
                <a:solidFill>
                  <a:schemeClr val="lt1"/>
                </a:solidFill>
              </a:rPr>
              <a:t>Guidance Counsellors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9795"/>
              <a:buFont typeface="Calibri"/>
              <a:buNone/>
            </a:pPr>
            <a:br>
              <a:rPr lang="en-IE" b="1"/>
            </a:br>
            <a:r>
              <a:rPr lang="en-IE" sz="4900" b="1">
                <a:solidFill>
                  <a:schemeClr val="lt1"/>
                </a:solidFill>
              </a:rPr>
              <a:t>Step 2..Supplying Documentation </a:t>
            </a:r>
            <a:endParaRPr sz="4900">
              <a:solidFill>
                <a:schemeClr val="lt1"/>
              </a:solidFill>
            </a:endParaRPr>
          </a:p>
        </p:txBody>
      </p:sp>
      <p:sp>
        <p:nvSpPr>
          <p:cNvPr id="146" name="Google Shape;146;p10"/>
          <p:cNvSpPr txBox="1">
            <a:spLocks noGrp="1"/>
          </p:cNvSpPr>
          <p:nvPr>
            <p:ph type="body" idx="1"/>
          </p:nvPr>
        </p:nvSpPr>
        <p:spPr>
          <a:xfrm>
            <a:off x="142844" y="1285860"/>
            <a:ext cx="9001156" cy="557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E">
                <a:solidFill>
                  <a:schemeClr val="lt1"/>
                </a:solidFill>
              </a:rPr>
              <a:t>Submit application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E">
                <a:solidFill>
                  <a:schemeClr val="lt1"/>
                </a:solidFill>
              </a:rPr>
              <a:t>SUSI will contact you  within 4-6 weeks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E">
                <a:solidFill>
                  <a:schemeClr val="lt1"/>
                </a:solidFill>
              </a:rPr>
              <a:t>If deemed ineligible - you will receive a refusal letter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E">
                <a:solidFill>
                  <a:schemeClr val="lt1"/>
                </a:solidFill>
              </a:rPr>
              <a:t>If eligible - receive a letter - documentation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E">
                <a:solidFill>
                  <a:schemeClr val="lt1"/>
                </a:solidFill>
              </a:rPr>
              <a:t>Once documents sent - your application will be reviewed  - further 4-6 weeks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E" sz="4900" b="1">
                <a:solidFill>
                  <a:schemeClr val="lt1"/>
                </a:solidFill>
              </a:rPr>
              <a:t>Step 3.. Receive Grant Decision</a:t>
            </a:r>
            <a:br>
              <a:rPr lang="en-IE" b="1"/>
            </a:br>
            <a:endParaRPr/>
          </a:p>
        </p:txBody>
      </p:sp>
      <p:sp>
        <p:nvSpPr>
          <p:cNvPr id="152" name="Google Shape;152;p11"/>
          <p:cNvSpPr txBox="1">
            <a:spLocks noGrp="1"/>
          </p:cNvSpPr>
          <p:nvPr>
            <p:ph type="body" idx="1"/>
          </p:nvPr>
        </p:nvSpPr>
        <p:spPr>
          <a:xfrm>
            <a:off x="0" y="1214422"/>
            <a:ext cx="9144000" cy="491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E" b="1">
                <a:solidFill>
                  <a:schemeClr val="lt1"/>
                </a:solidFill>
              </a:rPr>
              <a:t>Awarded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E">
                <a:solidFill>
                  <a:schemeClr val="lt1"/>
                </a:solidFill>
              </a:rPr>
              <a:t>An award letter is issued to you offering you a grant and highlighting the further steps you need to take before your grant can be paid.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E" b="1">
                <a:solidFill>
                  <a:schemeClr val="lt1"/>
                </a:solidFill>
              </a:rPr>
              <a:t>Refused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E">
                <a:solidFill>
                  <a:schemeClr val="lt1"/>
                </a:solidFill>
              </a:rPr>
              <a:t>A refusal letter is issued to you. This letter will also highlight the further steps you may take if you wish to </a:t>
            </a:r>
            <a:r>
              <a:rPr lang="en-IE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review</a:t>
            </a:r>
            <a:r>
              <a:rPr lang="en-IE">
                <a:solidFill>
                  <a:schemeClr val="lt1"/>
                </a:solidFill>
              </a:rPr>
              <a:t> or </a:t>
            </a:r>
            <a:r>
              <a:rPr lang="en-IE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appeal</a:t>
            </a:r>
            <a:r>
              <a:rPr lang="en-IE">
                <a:solidFill>
                  <a:schemeClr val="lt1"/>
                </a:solidFill>
              </a:rPr>
              <a:t> your grant decision.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chemeClr val="lt1"/>
              </a:solidFill>
            </a:endParaRPr>
          </a:p>
          <a:p>
            <a:pPr marL="34290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endParaRPr sz="8000" b="1">
              <a:solidFill>
                <a:schemeClr val="lt1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IE">
                <a:solidFill>
                  <a:schemeClr val="lt1"/>
                </a:solidFill>
              </a:rPr>
              <a:t>Step 4..Receive your Payment</a:t>
            </a:r>
            <a:endParaRPr/>
          </a:p>
        </p:txBody>
      </p:sp>
      <p:sp>
        <p:nvSpPr>
          <p:cNvPr id="158" name="Google Shape;158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>
              <a:solidFill>
                <a:srgbClr val="FFFF00"/>
              </a:solidFill>
            </a:endParaRPr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IE" b="1">
                <a:solidFill>
                  <a:schemeClr val="lt1"/>
                </a:solidFill>
              </a:rPr>
              <a:t>Earliest grant payments are made in mid-October</a:t>
            </a: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IE" b="1">
                <a:solidFill>
                  <a:schemeClr val="lt1"/>
                </a:solidFill>
              </a:rPr>
              <a:t>Registration &amp; attendance needs to be confirmed by your college</a:t>
            </a: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IE" b="1">
                <a:solidFill>
                  <a:schemeClr val="lt1"/>
                </a:solidFill>
              </a:rPr>
              <a:t>SUSI pays maintenance grants in 9 monthly installments</a:t>
            </a: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3" descr="image0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1417638"/>
            <a:ext cx="7344816" cy="445963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3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IE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Types of Study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E" b="1">
                <a:solidFill>
                  <a:schemeClr val="lt1"/>
                </a:solidFill>
              </a:rPr>
              <a:t>So what does getting a grant mean?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body" idx="1"/>
          </p:nvPr>
        </p:nvSpPr>
        <p:spPr>
          <a:xfrm>
            <a:off x="12094" y="785794"/>
            <a:ext cx="4495800" cy="415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IE" sz="11200" b="1" u="sng">
                <a:solidFill>
                  <a:schemeClr val="lt1"/>
                </a:solidFill>
              </a:rPr>
              <a:t>Maintenance grant  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⮚"/>
            </a:pPr>
            <a:r>
              <a:rPr lang="en-IE" sz="8800">
                <a:solidFill>
                  <a:schemeClr val="lt1"/>
                </a:solidFill>
              </a:rPr>
              <a:t>contribution towards the costs of college 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⮚"/>
            </a:pPr>
            <a:r>
              <a:rPr lang="en-IE" sz="8800">
                <a:solidFill>
                  <a:schemeClr val="lt1"/>
                </a:solidFill>
              </a:rPr>
              <a:t>9 monthly installments</a:t>
            </a:r>
            <a:endParaRPr/>
          </a:p>
          <a:p>
            <a:pPr marL="342900" lvl="1" indent="-34290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⮚"/>
            </a:pPr>
            <a:r>
              <a:rPr lang="en-IE" sz="8800">
                <a:solidFill>
                  <a:schemeClr val="lt1"/>
                </a:solidFill>
              </a:rPr>
              <a:t>25%, 50%, 75%,100% rates</a:t>
            </a:r>
            <a:endParaRPr/>
          </a:p>
          <a:p>
            <a:pPr marL="342900" lvl="0" indent="-203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8800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⮚"/>
            </a:pPr>
            <a:r>
              <a:rPr lang="en-IE" sz="8800" b="1" i="1">
                <a:solidFill>
                  <a:schemeClr val="lt1"/>
                </a:solidFill>
              </a:rPr>
              <a:t>Adjacent</a:t>
            </a:r>
            <a:r>
              <a:rPr lang="en-IE" sz="8800" i="1">
                <a:solidFill>
                  <a:schemeClr val="lt1"/>
                </a:solidFill>
              </a:rPr>
              <a:t> rate</a:t>
            </a:r>
            <a:r>
              <a:rPr lang="en-IE" sz="8800">
                <a:solidFill>
                  <a:schemeClr val="lt1"/>
                </a:solidFill>
              </a:rPr>
              <a:t>: reside within 30km of college (€1,613)</a:t>
            </a:r>
            <a:endParaRPr sz="8800" b="1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⮚"/>
            </a:pPr>
            <a:r>
              <a:rPr lang="en-IE" sz="8800" b="1" i="1">
                <a:solidFill>
                  <a:schemeClr val="lt1"/>
                </a:solidFill>
              </a:rPr>
              <a:t>Non-adjacent rat</a:t>
            </a:r>
            <a:r>
              <a:rPr lang="en-IE" sz="8800" i="1">
                <a:solidFill>
                  <a:schemeClr val="lt1"/>
                </a:solidFill>
              </a:rPr>
              <a:t>e</a:t>
            </a:r>
            <a:r>
              <a:rPr lang="en-IE" sz="8800">
                <a:solidFill>
                  <a:schemeClr val="lt1"/>
                </a:solidFill>
              </a:rPr>
              <a:t>: reside over 30km from college (€3,677)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Noto Sans Symbols"/>
              <a:buChar char="⮚"/>
            </a:pPr>
            <a:r>
              <a:rPr lang="en-IE" sz="8800">
                <a:solidFill>
                  <a:srgbClr val="FFFF00"/>
                </a:solidFill>
              </a:rPr>
              <a:t>Special rate: €2,936 adjacent/ €6,971 non-adjacent. Income &lt;€25,000</a:t>
            </a:r>
            <a:endParaRPr sz="8800">
              <a:solidFill>
                <a:srgbClr val="FFFF00"/>
              </a:solidFill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000">
              <a:solidFill>
                <a:schemeClr val="lt1"/>
              </a:solidFill>
            </a:endParaRPr>
          </a:p>
          <a:p>
            <a:pPr marL="342900" lvl="0" indent="-309562" algn="l" rtl="0">
              <a:spcBef>
                <a:spcPts val="10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100"/>
          </a:p>
          <a:p>
            <a:pPr marL="342900" lvl="0" indent="-342900" algn="l" rtl="0">
              <a:spcBef>
                <a:spcPts val="10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100"/>
          </a:p>
          <a:p>
            <a:pPr marL="342900" lvl="0" indent="-317500" algn="l" rtl="0"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/>
          </a:p>
        </p:txBody>
      </p:sp>
      <p:sp>
        <p:nvSpPr>
          <p:cNvPr id="171" name="Google Shape;171;p14"/>
          <p:cNvSpPr txBox="1">
            <a:spLocks noGrp="1"/>
          </p:cNvSpPr>
          <p:nvPr>
            <p:ph type="body" idx="2"/>
          </p:nvPr>
        </p:nvSpPr>
        <p:spPr>
          <a:xfrm>
            <a:off x="4648200" y="785795"/>
            <a:ext cx="4038600" cy="4071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IE" sz="11200" b="1">
                <a:solidFill>
                  <a:schemeClr val="lt1"/>
                </a:solidFill>
              </a:rPr>
              <a:t>	</a:t>
            </a:r>
            <a:r>
              <a:rPr lang="en-IE" sz="11200" b="1" u="sng">
                <a:solidFill>
                  <a:schemeClr val="lt1"/>
                </a:solidFill>
              </a:rPr>
              <a:t>Fee grant 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000">
              <a:solidFill>
                <a:schemeClr val="lt1"/>
              </a:solidFill>
            </a:endParaRPr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⮚"/>
            </a:pPr>
            <a:r>
              <a:rPr lang="en-IE" sz="8800">
                <a:solidFill>
                  <a:schemeClr val="lt1"/>
                </a:solidFill>
              </a:rPr>
              <a:t>€3,000 Student Contribution</a:t>
            </a:r>
            <a:endParaRPr/>
          </a:p>
          <a:p>
            <a:pPr marL="457200" lvl="1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800">
              <a:solidFill>
                <a:schemeClr val="lt1"/>
              </a:solidFill>
            </a:endParaRPr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⮚"/>
            </a:pPr>
            <a:r>
              <a:rPr lang="en-IE" sz="8800">
                <a:solidFill>
                  <a:schemeClr val="lt1"/>
                </a:solidFill>
              </a:rPr>
              <a:t>50% or 100% rates</a:t>
            </a:r>
            <a:endParaRPr/>
          </a:p>
          <a:p>
            <a:pPr marL="457200" lvl="1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800">
              <a:solidFill>
                <a:schemeClr val="lt1"/>
              </a:solidFill>
            </a:endParaRPr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⮚"/>
            </a:pPr>
            <a:r>
              <a:rPr lang="en-IE" sz="8800">
                <a:solidFill>
                  <a:schemeClr val="lt1"/>
                </a:solidFill>
              </a:rPr>
              <a:t>Paid directly to College</a:t>
            </a:r>
            <a:endParaRPr/>
          </a:p>
          <a:p>
            <a:pPr marL="342900" lvl="0" indent="-342900" algn="l" rtl="0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172" name="Google Shape;172;p14"/>
          <p:cNvSpPr txBox="1"/>
          <p:nvPr/>
        </p:nvSpPr>
        <p:spPr>
          <a:xfrm>
            <a:off x="0" y="4929198"/>
            <a:ext cx="685804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i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NOTE: 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IE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Most PLC/CAO students in the state do not pay any tuition fees as the government </a:t>
            </a:r>
            <a:r>
              <a:rPr lang="en-IE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Free Fees Initiative </a:t>
            </a:r>
            <a:r>
              <a:rPr lang="en-IE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is still in place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IE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student contribution  fee (subject to change) was </a:t>
            </a:r>
            <a:r>
              <a:rPr lang="en-IE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€3,000 up to and incl.</a:t>
            </a:r>
            <a:r>
              <a:rPr lang="en-IE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2021 &amp; was €2,000 in 2022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IE"/>
            </a:br>
            <a:br>
              <a:rPr lang="en-IE"/>
            </a:br>
            <a:br>
              <a:rPr lang="en-IE"/>
            </a:br>
            <a:br>
              <a:rPr lang="en-IE"/>
            </a:br>
            <a:endParaRPr/>
          </a:p>
        </p:txBody>
      </p:sp>
      <p:pic>
        <p:nvPicPr>
          <p:cNvPr id="178" name="Google Shape;17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br>
              <a:rPr lang="en-IE" sz="3200">
                <a:solidFill>
                  <a:schemeClr val="lt1"/>
                </a:solidFill>
              </a:rPr>
            </a:br>
            <a:r>
              <a:rPr lang="en-IE">
                <a:solidFill>
                  <a:srgbClr val="FFFF00"/>
                </a:solidFill>
              </a:rPr>
              <a:t>Budget Changes for 2024</a:t>
            </a:r>
            <a:br>
              <a:rPr lang="en-IE" sz="3200">
                <a:solidFill>
                  <a:schemeClr val="lt1"/>
                </a:solidFill>
              </a:rPr>
            </a:br>
            <a:r>
              <a:rPr lang="en-IE" sz="3200">
                <a:solidFill>
                  <a:schemeClr val="lt1"/>
                </a:solidFill>
              </a:rPr>
              <a:t>1. </a:t>
            </a:r>
            <a:r>
              <a:rPr lang="en-IE" sz="3600">
                <a:solidFill>
                  <a:schemeClr val="lt1"/>
                </a:solidFill>
              </a:rPr>
              <a:t>An increase to the income threshold for Band 4 Maintenance from €46,790 to €50,840.</a:t>
            </a:r>
            <a:br>
              <a:rPr lang="en-IE" sz="3600">
                <a:solidFill>
                  <a:schemeClr val="lt1"/>
                </a:solidFill>
              </a:rPr>
            </a:br>
            <a:br>
              <a:rPr lang="en-IE" sz="3600">
                <a:solidFill>
                  <a:schemeClr val="lt1"/>
                </a:solidFill>
              </a:rPr>
            </a:br>
            <a:r>
              <a:rPr lang="en-IE" sz="3600">
                <a:solidFill>
                  <a:schemeClr val="lt1"/>
                </a:solidFill>
              </a:rPr>
              <a:t>2. An increase to the income threshold for 100% Student Contribution grant from €50,840 to €55,924.</a:t>
            </a:r>
            <a:br>
              <a:rPr lang="en-IE" sz="3600">
                <a:solidFill>
                  <a:schemeClr val="lt1"/>
                </a:solidFill>
              </a:rPr>
            </a:br>
            <a:br>
              <a:rPr lang="en-IE" sz="3600">
                <a:solidFill>
                  <a:schemeClr val="lt1"/>
                </a:solidFill>
              </a:rPr>
            </a:br>
            <a:r>
              <a:rPr lang="en-IE" sz="3600">
                <a:solidFill>
                  <a:schemeClr val="lt1"/>
                </a:solidFill>
              </a:rPr>
              <a:t>3. From September 2024, the Student Contribution fee is abolished for all incomes under €55,924</a:t>
            </a:r>
            <a:r>
              <a:rPr lang="en-IE">
                <a:solidFill>
                  <a:schemeClr val="lt1"/>
                </a:solidFill>
              </a:rPr>
              <a:t>. </a:t>
            </a:r>
            <a:br>
              <a:rPr lang="en-IE" sz="3600"/>
            </a:br>
            <a:endParaRPr sz="3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libri"/>
              <a:buNone/>
            </a:pPr>
            <a:r>
              <a:rPr lang="en-IE" sz="4000" b="1">
                <a:solidFill>
                  <a:srgbClr val="FFFF00"/>
                </a:solidFill>
              </a:rPr>
              <a:t>Budget Measures Effective September 2024</a:t>
            </a:r>
            <a:br>
              <a:rPr lang="en-IE" sz="4000" b="1">
                <a:solidFill>
                  <a:srgbClr val="FFFF00"/>
                </a:solidFill>
              </a:rPr>
            </a:br>
            <a:br>
              <a:rPr lang="en-IE" b="1">
                <a:solidFill>
                  <a:schemeClr val="lt1"/>
                </a:solidFill>
              </a:rPr>
            </a:br>
            <a:r>
              <a:rPr lang="en-IE" sz="3600">
                <a:solidFill>
                  <a:schemeClr val="lt1"/>
                </a:solidFill>
              </a:rPr>
              <a:t>The non-adjacent maintenance rates will increase by €615 and the adjacent maintenance rates will increase by 10%.</a:t>
            </a:r>
            <a:br>
              <a:rPr lang="en-IE" sz="3600">
                <a:solidFill>
                  <a:schemeClr val="lt1"/>
                </a:solidFill>
              </a:rPr>
            </a:br>
            <a:br>
              <a:rPr lang="en-IE" sz="2700">
                <a:solidFill>
                  <a:schemeClr val="lt1"/>
                </a:solidFill>
              </a:rPr>
            </a:br>
            <a:r>
              <a:rPr lang="en-IE" sz="2700">
                <a:solidFill>
                  <a:schemeClr val="lt1"/>
                </a:solidFill>
              </a:rPr>
              <a:t>  </a:t>
            </a:r>
            <a:br>
              <a:rPr lang="en-IE"/>
            </a:br>
            <a:br>
              <a:rPr lang="en-IE"/>
            </a:br>
            <a:br>
              <a:rPr lang="en-IE" sz="3200"/>
            </a:br>
            <a:endParaRPr sz="3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99" name="Google Shape;19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IE">
                <a:solidFill>
                  <a:schemeClr val="lt1"/>
                </a:solidFill>
              </a:rPr>
              <a:t>Useful websites</a:t>
            </a:r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u="sng">
              <a:solidFill>
                <a:srgbClr val="FFFF0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lang="en-IE" sz="3600">
                <a:solidFill>
                  <a:srgbClr val="FFFF00"/>
                </a:solidFill>
              </a:rPr>
              <a:t>www.susi.ie  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lang="en-IE" sz="3600">
                <a:solidFill>
                  <a:srgbClr val="FFFF00"/>
                </a:solidFill>
              </a:rPr>
              <a:t>www.studentfinance.ie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lang="en-IE" sz="3600">
                <a:solidFill>
                  <a:srgbClr val="FFFF00"/>
                </a:solidFill>
              </a:rPr>
              <a:t>www.citizensinformation.ie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lang="en-IE" sz="3600">
                <a:solidFill>
                  <a:srgbClr val="FFFF00"/>
                </a:solidFill>
              </a:rPr>
              <a:t>www.careersportal.ie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"/>
          <p:cNvSpPr txBox="1">
            <a:spLocks noGrp="1"/>
          </p:cNvSpPr>
          <p:nvPr>
            <p:ph type="title"/>
          </p:nvPr>
        </p:nvSpPr>
        <p:spPr>
          <a:xfrm>
            <a:off x="457200" y="642918"/>
            <a:ext cx="8229600" cy="64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IE" b="1">
                <a:solidFill>
                  <a:schemeClr val="lt1"/>
                </a:solidFill>
              </a:rPr>
              <a:t>Access Scheme: DARE</a:t>
            </a:r>
            <a:endParaRPr/>
          </a:p>
        </p:txBody>
      </p:sp>
      <p:pic>
        <p:nvPicPr>
          <p:cNvPr id="217" name="Google Shape;217;p22" descr="C:\Users\Public\Pictures\Sample Pictures\DareLogo[1]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357298"/>
            <a:ext cx="2511663" cy="292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22</a:t>
            </a:fld>
            <a:endParaRPr/>
          </a:p>
        </p:txBody>
      </p:sp>
      <p:sp>
        <p:nvSpPr>
          <p:cNvPr id="219" name="Google Shape;219;p22"/>
          <p:cNvSpPr txBox="1"/>
          <p:nvPr/>
        </p:nvSpPr>
        <p:spPr>
          <a:xfrm>
            <a:off x="2714612" y="1500174"/>
            <a:ext cx="6072230" cy="566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I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DARE 	- Disability Access Route to 			  Education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I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 DARE and 21 HEAR Colleges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I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Quota of places offered on a reduced              points basis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I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Minimum entry requirements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I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See </a:t>
            </a:r>
            <a:r>
              <a:rPr lang="en-IE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www.accesscollege.ie</a:t>
            </a:r>
            <a:r>
              <a:rPr lang="en-I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for list of disabilities eligible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I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Advice Clinics January 2024 Nationwide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"/>
          <p:cNvSpPr txBox="1">
            <a:spLocks noGrp="1"/>
          </p:cNvSpPr>
          <p:nvPr>
            <p:ph type="title"/>
          </p:nvPr>
        </p:nvSpPr>
        <p:spPr>
          <a:xfrm>
            <a:off x="500034" y="785794"/>
            <a:ext cx="8229600" cy="42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IE" sz="3600" b="1">
                <a:solidFill>
                  <a:schemeClr val="lt1"/>
                </a:solidFill>
              </a:rPr>
              <a:t>Access Scheme: HEAR</a:t>
            </a:r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23</a:t>
            </a:fld>
            <a:endParaRPr/>
          </a:p>
        </p:txBody>
      </p:sp>
      <p:sp>
        <p:nvSpPr>
          <p:cNvPr id="227" name="Google Shape;227;p23"/>
          <p:cNvSpPr txBox="1"/>
          <p:nvPr/>
        </p:nvSpPr>
        <p:spPr>
          <a:xfrm>
            <a:off x="357158" y="1142984"/>
            <a:ext cx="8031266" cy="612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I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HEAR - Higher Education Access Route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I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Students from socio-economically disadvantaged backgrounds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I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Quota of places offered on a reduced points basis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I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Meet minimum entry requirements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I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Must satisfy 3 of the 6 indicators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I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See </a:t>
            </a:r>
            <a:r>
              <a:rPr lang="en-IE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www.accesscollege.ie</a:t>
            </a:r>
            <a:r>
              <a:rPr lang="en-I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for further information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I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Advice Clinics  January 2024 Nationwide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77025" y="0"/>
            <a:ext cx="2466975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234" name="Google Shape;23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 txBox="1">
            <a:spLocks noGrp="1"/>
          </p:cNvSpPr>
          <p:nvPr>
            <p:ph type="ctrTitle"/>
          </p:nvPr>
        </p:nvSpPr>
        <p:spPr>
          <a:xfrm>
            <a:off x="685800" y="260649"/>
            <a:ext cx="7772400" cy="1440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IE">
                <a:solidFill>
                  <a:schemeClr val="lt1"/>
                </a:solidFill>
              </a:rPr>
              <a:t>www.classroomguidance.ie</a:t>
            </a:r>
            <a:endParaRPr/>
          </a:p>
        </p:txBody>
      </p:sp>
      <p:sp>
        <p:nvSpPr>
          <p:cNvPr id="240" name="Google Shape;240;p25"/>
          <p:cNvSpPr txBox="1"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28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E">
                <a:solidFill>
                  <a:schemeClr val="lt1"/>
                </a:solidFill>
              </a:rPr>
              <a:t>Video Guides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IE" b="1">
                <a:solidFill>
                  <a:schemeClr val="lt1"/>
                </a:solidFill>
              </a:rPr>
              <a:t>Post Leaving Cert Courses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6" name="Google Shape;246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E"/>
              <a:t> </a:t>
            </a:r>
            <a:r>
              <a:rPr lang="en-IE" u="sng">
                <a:solidFill>
                  <a:schemeClr val="lt1"/>
                </a:solidFill>
              </a:rPr>
              <a:t>Who is PLC for?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br>
              <a:rPr lang="en-IE">
                <a:solidFill>
                  <a:schemeClr val="lt1"/>
                </a:solidFill>
              </a:rPr>
            </a:br>
            <a:r>
              <a:rPr lang="en-IE">
                <a:solidFill>
                  <a:schemeClr val="lt1"/>
                </a:solidFill>
              </a:rPr>
              <a:t>Students not ready / unsure about university.</a:t>
            </a: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br>
              <a:rPr lang="en-IE">
                <a:solidFill>
                  <a:schemeClr val="lt1"/>
                </a:solidFill>
              </a:rPr>
            </a:br>
            <a:r>
              <a:rPr lang="en-IE">
                <a:solidFill>
                  <a:schemeClr val="lt1"/>
                </a:solidFill>
              </a:rPr>
              <a:t>Students who want access to university via the “Higher Education Links Scheme”.</a:t>
            </a: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br>
              <a:rPr lang="en-IE">
                <a:solidFill>
                  <a:schemeClr val="lt1"/>
                </a:solidFill>
              </a:rPr>
            </a:br>
            <a:r>
              <a:rPr lang="en-IE">
                <a:solidFill>
                  <a:schemeClr val="lt1"/>
                </a:solidFill>
              </a:rPr>
              <a:t>Discovering a vocational area.</a:t>
            </a: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br>
              <a:rPr lang="en-IE">
                <a:solidFill>
                  <a:schemeClr val="lt1"/>
                </a:solidFill>
              </a:rPr>
            </a:br>
            <a:r>
              <a:rPr lang="en-IE">
                <a:solidFill>
                  <a:schemeClr val="lt1"/>
                </a:solidFill>
              </a:rPr>
              <a:t>Leaving Cert Applied students.</a:t>
            </a: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IE" b="1">
                <a:solidFill>
                  <a:schemeClr val="lt1"/>
                </a:solidFill>
              </a:rPr>
              <a:t>PLC courses: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2" name="Google Shape;252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E">
                <a:solidFill>
                  <a:schemeClr val="lt1"/>
                </a:solidFill>
              </a:rPr>
              <a:t>Offer a great </a:t>
            </a:r>
            <a:r>
              <a:rPr lang="en-IE" b="1" u="sng">
                <a:solidFill>
                  <a:schemeClr val="lt1"/>
                </a:solidFill>
              </a:rPr>
              <a:t>variety</a:t>
            </a:r>
            <a:r>
              <a:rPr lang="en-IE">
                <a:solidFill>
                  <a:schemeClr val="lt1"/>
                </a:solidFill>
              </a:rPr>
              <a:t> of courses in your locality, designed for </a:t>
            </a:r>
            <a:r>
              <a:rPr lang="en-IE" b="1" u="sng">
                <a:solidFill>
                  <a:schemeClr val="lt1"/>
                </a:solidFill>
              </a:rPr>
              <a:t>the industry</a:t>
            </a:r>
            <a:r>
              <a:rPr lang="en-IE" b="1">
                <a:solidFill>
                  <a:schemeClr val="lt1"/>
                </a:solidFill>
              </a:rPr>
              <a:t> </a:t>
            </a:r>
            <a:r>
              <a:rPr lang="en-IE">
                <a:solidFill>
                  <a:schemeClr val="lt1"/>
                </a:solidFill>
              </a:rPr>
              <a:t>you want to get into. They are an alternative </a:t>
            </a:r>
            <a:r>
              <a:rPr lang="en-IE" b="1" u="sng">
                <a:solidFill>
                  <a:schemeClr val="lt1"/>
                </a:solidFill>
              </a:rPr>
              <a:t>route</a:t>
            </a:r>
            <a:r>
              <a:rPr lang="en-IE">
                <a:solidFill>
                  <a:schemeClr val="lt1"/>
                </a:solidFill>
              </a:rPr>
              <a:t> into university or college.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IE">
                <a:solidFill>
                  <a:schemeClr val="lt1"/>
                </a:solidFill>
              </a:rPr>
              <a:t>What Is An Apprentice?</a:t>
            </a:r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E">
                <a:solidFill>
                  <a:schemeClr val="lt1"/>
                </a:solidFill>
              </a:rPr>
              <a:t>An apprentice is a person who works for an employer in a chosen occupation and gains the necessary skills, knowledge and attitudes to become a qualified craftsperson.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chemeClr val="lt1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E">
                <a:solidFill>
                  <a:schemeClr val="lt1"/>
                </a:solidFill>
              </a:rPr>
              <a:t>In Ireland We Have Two Types of  Apprenticeships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4" name="Google Shape;264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E">
                <a:solidFill>
                  <a:schemeClr val="lt1"/>
                </a:solidFill>
              </a:rPr>
              <a:t>25 “Craft” Traditional Apprenticeships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chemeClr val="lt1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E">
                <a:solidFill>
                  <a:schemeClr val="lt1"/>
                </a:solidFill>
              </a:rPr>
              <a:t>37 “New” Apprenticeships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ctrTitle"/>
          </p:nvPr>
        </p:nvSpPr>
        <p:spPr>
          <a:xfrm>
            <a:off x="685800" y="214291"/>
            <a:ext cx="7772400" cy="164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IE">
                <a:solidFill>
                  <a:schemeClr val="lt1"/>
                </a:solidFill>
              </a:rPr>
              <a:t>Key Eligibility Criteria </a:t>
            </a:r>
            <a:br>
              <a:rPr lang="en-IE"/>
            </a:br>
            <a:endParaRPr/>
          </a:p>
        </p:txBody>
      </p:sp>
      <p:sp>
        <p:nvSpPr>
          <p:cNvPr id="100" name="Google Shape;100;p3"/>
          <p:cNvSpPr txBox="1">
            <a:spLocks noGrp="1"/>
          </p:cNvSpPr>
          <p:nvPr>
            <p:ph type="subTitle" idx="1"/>
          </p:nvPr>
        </p:nvSpPr>
        <p:spPr>
          <a:xfrm>
            <a:off x="0" y="1252525"/>
            <a:ext cx="8535900" cy="43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-14224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⮚"/>
            </a:pPr>
            <a:r>
              <a:rPr lang="en-IE">
                <a:solidFill>
                  <a:schemeClr val="lt1"/>
                </a:solidFill>
              </a:rPr>
              <a:t>Approved Courses/Colleges </a:t>
            </a:r>
            <a:endParaRPr/>
          </a:p>
          <a:p>
            <a:pPr marL="0" lvl="0" indent="0" algn="l" rtl="0"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448"/>
              </a:spcBef>
              <a:spcAft>
                <a:spcPts val="0"/>
              </a:spcAft>
              <a:buNone/>
            </a:pPr>
            <a:r>
              <a:rPr lang="en-IE">
                <a:solidFill>
                  <a:schemeClr val="lt1"/>
                </a:solidFill>
              </a:rPr>
              <a:t>Nationality</a:t>
            </a:r>
            <a:r>
              <a:rPr lang="en-IE" sz="2800"/>
              <a:t>		</a:t>
            </a:r>
            <a:r>
              <a:rPr lang="en-IE" sz="2200">
                <a:solidFill>
                  <a:schemeClr val="lt1"/>
                </a:solidFill>
              </a:rPr>
              <a:t>(Must be Irish, EU, EEA, a Swiss  national, or have specific leave to remain in the      </a:t>
            </a:r>
            <a:endParaRPr sz="2200"/>
          </a:p>
          <a:p>
            <a:pPr marL="0" lvl="0" indent="0" algn="l" rtl="0">
              <a:spcBef>
                <a:spcPts val="336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rPr lang="en-IE" sz="2400">
                <a:solidFill>
                  <a:schemeClr val="lt1"/>
                </a:solidFill>
              </a:rPr>
              <a:t>				state)</a:t>
            </a:r>
            <a:endParaRPr sz="2400">
              <a:solidFill>
                <a:schemeClr val="lt1"/>
              </a:solidFill>
            </a:endParaRPr>
          </a:p>
          <a:p>
            <a:pPr marL="0" lvl="0" indent="-142240" algn="l" rtl="0">
              <a:spcBef>
                <a:spcPts val="448"/>
              </a:spcBef>
              <a:spcAft>
                <a:spcPts val="0"/>
              </a:spcAft>
              <a:buClr>
                <a:schemeClr val="lt1"/>
              </a:buClr>
              <a:buSzPct val="88888"/>
              <a:buFont typeface="Noto Sans Symbols"/>
              <a:buChar char="⮚"/>
            </a:pPr>
            <a:r>
              <a:rPr lang="en-IE">
                <a:solidFill>
                  <a:schemeClr val="lt1"/>
                </a:solidFill>
              </a:rPr>
              <a:t> Residency 		(</a:t>
            </a:r>
            <a:r>
              <a:rPr lang="en-IE" sz="2400">
                <a:solidFill>
                  <a:schemeClr val="lt1"/>
                </a:solidFill>
              </a:rPr>
              <a:t>3 of the last 5 years in Ireland, the EU, the EEA or Switzerland</a:t>
            </a:r>
            <a:r>
              <a:rPr lang="en-IE">
                <a:solidFill>
                  <a:schemeClr val="lt1"/>
                </a:solidFill>
              </a:rPr>
              <a:t>)</a:t>
            </a: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392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sz="2800">
              <a:solidFill>
                <a:schemeClr val="lt1"/>
              </a:solidFill>
            </a:endParaRPr>
          </a:p>
          <a:p>
            <a:pPr marL="0" lvl="0" indent="-142240" algn="l" rtl="0">
              <a:spcBef>
                <a:spcPts val="448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⮚"/>
            </a:pPr>
            <a:r>
              <a:rPr lang="en-IE">
                <a:solidFill>
                  <a:schemeClr val="lt1"/>
                </a:solidFill>
              </a:rPr>
              <a:t> Income		(</a:t>
            </a:r>
            <a:r>
              <a:rPr lang="en-IE" sz="2600">
                <a:solidFill>
                  <a:schemeClr val="lt1"/>
                </a:solidFill>
              </a:rPr>
              <a:t>All household income -applicant and others</a:t>
            </a:r>
            <a:endParaRPr/>
          </a:p>
          <a:p>
            <a:pPr marL="0" lvl="0" indent="0" algn="l" rtl="0">
              <a:spcBef>
                <a:spcPts val="448"/>
              </a:spcBef>
              <a:spcAft>
                <a:spcPts val="0"/>
              </a:spcAft>
              <a:buClr>
                <a:schemeClr val="lt1"/>
              </a:buClr>
              <a:buSzPct val="123076"/>
              <a:buNone/>
            </a:pPr>
            <a:r>
              <a:rPr lang="en-IE">
                <a:solidFill>
                  <a:schemeClr val="lt1"/>
                </a:solidFill>
              </a:rPr>
              <a:t>     			       </a:t>
            </a:r>
            <a:r>
              <a:rPr lang="en-IE" sz="2600">
                <a:solidFill>
                  <a:schemeClr val="lt1"/>
                </a:solidFill>
              </a:rPr>
              <a:t>The 2023(Jan to Dec) Gross Income must be under the income   </a:t>
            </a:r>
            <a:endParaRPr sz="2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448"/>
              </a:spcBef>
              <a:spcAft>
                <a:spcPts val="0"/>
              </a:spcAft>
              <a:buClr>
                <a:schemeClr val="lt1"/>
              </a:buClr>
              <a:buSzPct val="123076"/>
              <a:buNone/>
            </a:pPr>
            <a:r>
              <a:rPr lang="en-IE" sz="2600">
                <a:solidFill>
                  <a:schemeClr val="lt1"/>
                </a:solidFill>
              </a:rPr>
              <a:t>                                    threshold levels)</a:t>
            </a:r>
            <a:endParaRPr/>
          </a:p>
          <a:p>
            <a:pPr marL="0" lvl="0" indent="0" algn="l" rtl="0"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-142240" algn="l" rtl="0">
              <a:spcBef>
                <a:spcPts val="448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⮚"/>
            </a:pPr>
            <a:r>
              <a:rPr lang="en-IE">
                <a:solidFill>
                  <a:schemeClr val="lt1"/>
                </a:solidFill>
              </a:rPr>
              <a:t> Progression through Education</a:t>
            </a:r>
            <a:endParaRPr/>
          </a:p>
          <a:p>
            <a:pPr marL="0" lvl="0" indent="0" algn="l" rtl="0"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E">
                <a:solidFill>
                  <a:schemeClr val="lt1"/>
                </a:solidFill>
              </a:rPr>
              <a:t>Craft Apprenticeships - </a:t>
            </a:r>
            <a:br>
              <a:rPr lang="en-IE">
                <a:solidFill>
                  <a:schemeClr val="lt1"/>
                </a:solidFill>
              </a:rPr>
            </a:br>
            <a:r>
              <a:rPr lang="en-IE">
                <a:solidFill>
                  <a:schemeClr val="lt1"/>
                </a:solidFill>
              </a:rPr>
              <a:t>Learning happens in phases</a:t>
            </a:r>
            <a:r>
              <a:rPr lang="en-IE"/>
              <a:t> </a:t>
            </a:r>
            <a:endParaRPr/>
          </a:p>
        </p:txBody>
      </p:sp>
      <p:pic>
        <p:nvPicPr>
          <p:cNvPr id="270" name="Google Shape;270;p30" descr="https://lh7-us.googleusercontent.com/zmWcMTrwL56UGxEHfTvD3Tff9Qj_cy33N971go5EXl7N_JTYrmx6huRJQ3Q7pcxOGq5YOwMkUDQLocaPQCc5IWmyw2uOYe7X6UKklG0PsWOvJcJF8hIlFGPrVfftw4O8VbwBhQc6h__fCPOFz3jb8XnbgQ=s20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46999"/>
            <a:ext cx="8229600" cy="4232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E">
                <a:solidFill>
                  <a:schemeClr val="lt1"/>
                </a:solidFill>
              </a:rPr>
              <a:t>New Apprenticeships Have a Varied Education Structure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6" name="Google Shape;276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E"/>
              <a:t>	</a:t>
            </a:r>
            <a:r>
              <a:rPr lang="en-IE" sz="3200" b="1">
                <a:solidFill>
                  <a:schemeClr val="lt1"/>
                </a:solidFill>
              </a:rPr>
              <a:t>Can be a mix of:</a:t>
            </a:r>
            <a:endParaRPr/>
          </a:p>
          <a:p>
            <a:pPr marL="914400" lvl="2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1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E" b="1">
                <a:solidFill>
                  <a:schemeClr val="lt1"/>
                </a:solidFill>
              </a:rPr>
              <a:t>Go to College once a week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E" b="1">
                <a:solidFill>
                  <a:schemeClr val="lt1"/>
                </a:solidFill>
              </a:rPr>
              <a:t>Online learning in the evenings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E" b="1">
                <a:solidFill>
                  <a:schemeClr val="lt1"/>
                </a:solidFill>
              </a:rPr>
              <a:t>Go to College twice a week</a:t>
            </a:r>
            <a:endParaRPr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E" b="1">
                <a:solidFill>
                  <a:schemeClr val="lt1"/>
                </a:solidFill>
              </a:rPr>
              <a:t>Varied block release for different modules</a:t>
            </a:r>
            <a:br>
              <a:rPr lang="en-IE"/>
            </a:b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IE">
                <a:solidFill>
                  <a:schemeClr val="lt1"/>
                </a:solidFill>
              </a:rPr>
              <a:t>New Type of Apprenticeship Warning!!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82" name="Google Shape;282;p32" descr="https://lh7-us.googleusercontent.com/gm-Mq0iy72nNLhX9Zo00Mri8tonPgK6KZU1Kll0Ilew-nTp1PTADx6oPWH6E92jX4qKlKmKzAVQudw-gBq_2SHThom_QsXKYf8s_usOEvO5e5QYK5s5LQL-6EcPDkASv9SNj1nbwG-NEJ8ljuQOs0nkLuQ=s20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5208" y="1600200"/>
            <a:ext cx="8033584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2"/>
          <p:cNvSpPr/>
          <p:nvPr/>
        </p:nvSpPr>
        <p:spPr>
          <a:xfrm>
            <a:off x="5004048" y="3105835"/>
            <a:ext cx="185395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around 10% of the new type of Apprenticeships go to school leavers!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96188" cy="68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/>
          <p:nvPr/>
        </p:nvSpPr>
        <p:spPr>
          <a:xfrm>
            <a:off x="7524750" y="0"/>
            <a:ext cx="161925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0" y="0"/>
            <a:ext cx="2627313" cy="1158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16" name="Google Shape;116;p5" descr="FanDec20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596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IE" b="1">
                <a:solidFill>
                  <a:schemeClr val="lt1"/>
                </a:solidFill>
              </a:rPr>
              <a:t>How is Income Assessed?</a:t>
            </a:r>
            <a:r>
              <a:rPr lang="en-IE">
                <a:solidFill>
                  <a:schemeClr val="lt1"/>
                </a:solidFill>
              </a:rPr>
              <a:t> </a:t>
            </a:r>
            <a:br>
              <a:rPr lang="en-IE" sz="1800"/>
            </a:br>
            <a:endParaRPr sz="1800"/>
          </a:p>
        </p:txBody>
      </p:sp>
      <p:sp>
        <p:nvSpPr>
          <p:cNvPr id="122" name="Google Shape;122;p6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E">
                <a:solidFill>
                  <a:schemeClr val="lt1"/>
                </a:solidFill>
              </a:rPr>
              <a:t>Leaving Certificate students are generally ‘dependent’ students (unless over 23) 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i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E">
                <a:solidFill>
                  <a:schemeClr val="lt1"/>
                </a:solidFill>
              </a:rPr>
              <a:t>Students will be assessed on their own income and that of their parents/guardians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IE">
                <a:solidFill>
                  <a:schemeClr val="lt1"/>
                </a:solidFill>
              </a:rPr>
              <a:t>How to Apply?</a:t>
            </a:r>
            <a:endParaRPr/>
          </a:p>
        </p:txBody>
      </p:sp>
      <p:sp>
        <p:nvSpPr>
          <p:cNvPr id="128" name="Google Shape;128;p7"/>
          <p:cNvSpPr txBox="1">
            <a:spLocks noGrp="1"/>
          </p:cNvSpPr>
          <p:nvPr>
            <p:ph type="body" idx="1"/>
          </p:nvPr>
        </p:nvSpPr>
        <p:spPr>
          <a:xfrm>
            <a:off x="0" y="1285860"/>
            <a:ext cx="8686800" cy="557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500"/>
              <a:buChar char="•"/>
            </a:pPr>
            <a:r>
              <a:rPr lang="en-IE" sz="3500" b="1">
                <a:solidFill>
                  <a:srgbClr val="FFFF00"/>
                </a:solidFill>
              </a:rPr>
              <a:t>ONLINE at www.susi.ie (March/April 2024)</a:t>
            </a:r>
            <a:endParaRPr sz="3500" b="1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Char char="•"/>
            </a:pPr>
            <a:r>
              <a:rPr lang="en-IE" b="1">
                <a:solidFill>
                  <a:srgbClr val="FFFF00"/>
                </a:solidFill>
              </a:rPr>
              <a:t>Create your Account in your SUSI Student Portal</a:t>
            </a:r>
            <a:endParaRPr sz="3500">
              <a:solidFill>
                <a:schemeClr val="lt1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E" b="1" i="1" u="sng">
                <a:solidFill>
                  <a:schemeClr val="lt1"/>
                </a:solidFill>
              </a:rPr>
              <a:t>NEED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Char char="•"/>
            </a:pPr>
            <a:r>
              <a:rPr lang="en-IE" b="1">
                <a:solidFill>
                  <a:srgbClr val="FFFF00"/>
                </a:solidFill>
              </a:rPr>
              <a:t>CAO or UCAS </a:t>
            </a:r>
            <a:r>
              <a:rPr lang="en-IE">
                <a:solidFill>
                  <a:schemeClr val="lt1"/>
                </a:solidFill>
              </a:rPr>
              <a:t>number (if you have one)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Char char="•"/>
            </a:pPr>
            <a:r>
              <a:rPr lang="en-IE" b="1">
                <a:solidFill>
                  <a:srgbClr val="FFFF00"/>
                </a:solidFill>
              </a:rPr>
              <a:t>PPSN  numbers </a:t>
            </a:r>
            <a:r>
              <a:rPr lang="en-IE">
                <a:solidFill>
                  <a:schemeClr val="lt1"/>
                </a:solidFill>
              </a:rPr>
              <a:t>for yourself, your parent(s) or legal guardian(s), spouse/cohabitant or civil partner, as appropriate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Char char="•"/>
            </a:pPr>
            <a:r>
              <a:rPr lang="en-IE" b="1">
                <a:solidFill>
                  <a:srgbClr val="FFFF00"/>
                </a:solidFill>
              </a:rPr>
              <a:t>Income details </a:t>
            </a:r>
            <a:r>
              <a:rPr lang="en-IE">
                <a:solidFill>
                  <a:schemeClr val="lt1"/>
                </a:solidFill>
              </a:rPr>
              <a:t>for 2023 for yourself (if any) your parent(s) or legal guardian(s), spouse/cohabitant or civil partner, as appropriate.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34" name="Google Shape;1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IE">
                <a:solidFill>
                  <a:schemeClr val="lt1"/>
                </a:solidFill>
              </a:rPr>
              <a:t>Step 1..Making Application</a:t>
            </a:r>
            <a:endParaRPr/>
          </a:p>
        </p:txBody>
      </p:sp>
      <p:sp>
        <p:nvSpPr>
          <p:cNvPr id="140" name="Google Shape;140;p9"/>
          <p:cNvSpPr txBox="1">
            <a:spLocks noGrp="1"/>
          </p:cNvSpPr>
          <p:nvPr>
            <p:ph type="body" idx="1"/>
          </p:nvPr>
        </p:nvSpPr>
        <p:spPr>
          <a:xfrm>
            <a:off x="0" y="1285860"/>
            <a:ext cx="9144000" cy="557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Char char="•"/>
            </a:pPr>
            <a:r>
              <a:rPr lang="en-IE" u="sng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Section A</a:t>
            </a:r>
            <a:r>
              <a:rPr lang="en-IE">
                <a:solidFill>
                  <a:srgbClr val="FFFF00"/>
                </a:solidFill>
              </a:rPr>
              <a:t>:</a:t>
            </a:r>
            <a:r>
              <a:rPr lang="en-IE">
                <a:solidFill>
                  <a:schemeClr val="lt1"/>
                </a:solidFill>
              </a:rPr>
              <a:t> Personal Details (applicant)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Char char="•"/>
            </a:pPr>
            <a:r>
              <a:rPr lang="en-IE" u="sng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Section B</a:t>
            </a:r>
            <a:r>
              <a:rPr lang="en-IE">
                <a:solidFill>
                  <a:srgbClr val="FFFF00"/>
                </a:solidFill>
              </a:rPr>
              <a:t>:</a:t>
            </a:r>
            <a:r>
              <a:rPr lang="en-IE">
                <a:solidFill>
                  <a:schemeClr val="lt1"/>
                </a:solidFill>
              </a:rPr>
              <a:t> Nationality &amp; Residency (applicant)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Char char="•"/>
            </a:pPr>
            <a:r>
              <a:rPr lang="en-IE" u="sng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Section C</a:t>
            </a:r>
            <a:r>
              <a:rPr lang="en-IE">
                <a:solidFill>
                  <a:srgbClr val="FFFF00"/>
                </a:solidFill>
              </a:rPr>
              <a:t>:</a:t>
            </a:r>
            <a:r>
              <a:rPr lang="en-IE">
                <a:solidFill>
                  <a:schemeClr val="lt1"/>
                </a:solidFill>
              </a:rPr>
              <a:t> Course Details, Previous Education &amp; other sources of Student Financial Support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Char char="•"/>
            </a:pPr>
            <a:r>
              <a:rPr lang="en-IE" u="sng">
                <a:solidFill>
                  <a:srgbClr val="FFFF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Section D</a:t>
            </a:r>
            <a:r>
              <a:rPr lang="en-IE">
                <a:solidFill>
                  <a:srgbClr val="FFFF00"/>
                </a:solidFill>
              </a:rPr>
              <a:t>: </a:t>
            </a:r>
            <a:r>
              <a:rPr lang="en-IE">
                <a:solidFill>
                  <a:schemeClr val="lt1"/>
                </a:solidFill>
              </a:rPr>
              <a:t>Personal details (parents, legal guardians, spouse, civil partner or cohabitant)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Char char="•"/>
            </a:pPr>
            <a:r>
              <a:rPr lang="en-IE" u="sng">
                <a:solidFill>
                  <a:srgbClr val="FFFF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Section E</a:t>
            </a:r>
            <a:r>
              <a:rPr lang="en-IE">
                <a:solidFill>
                  <a:srgbClr val="FFFF00"/>
                </a:solidFill>
              </a:rPr>
              <a:t>:</a:t>
            </a:r>
            <a:r>
              <a:rPr lang="en-IE">
                <a:solidFill>
                  <a:schemeClr val="lt1"/>
                </a:solidFill>
              </a:rPr>
              <a:t> Dependent children &amp; Relevant Persons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Char char="•"/>
            </a:pPr>
            <a:r>
              <a:rPr lang="en-IE" u="sng">
                <a:solidFill>
                  <a:srgbClr val="FFFF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Section F</a:t>
            </a:r>
            <a:r>
              <a:rPr lang="en-IE">
                <a:solidFill>
                  <a:srgbClr val="FFFF00"/>
                </a:solidFill>
              </a:rPr>
              <a:t>:</a:t>
            </a:r>
            <a:r>
              <a:rPr lang="en-IE">
                <a:solidFill>
                  <a:schemeClr val="lt1"/>
                </a:solidFill>
              </a:rPr>
              <a:t> Income (applicant, parents, legal guardians, spouse, civil partner or cohabitant)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1244</Words>
  <Application>Microsoft Office PowerPoint</Application>
  <PresentationFormat>On-screen Show (4:3)</PresentationFormat>
  <Paragraphs>174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Noto Sans Symbols</vt:lpstr>
      <vt:lpstr>Office Theme</vt:lpstr>
      <vt:lpstr> SUSI </vt:lpstr>
      <vt:lpstr>PowerPoint Presentation</vt:lpstr>
      <vt:lpstr>Key Eligibility Criteria  </vt:lpstr>
      <vt:lpstr>PowerPoint Presentation</vt:lpstr>
      <vt:lpstr>PowerPoint Presentation</vt:lpstr>
      <vt:lpstr>How is Income Assessed?  </vt:lpstr>
      <vt:lpstr>How to Apply?</vt:lpstr>
      <vt:lpstr>PowerPoint Presentation</vt:lpstr>
      <vt:lpstr>Step 1..Making Application</vt:lpstr>
      <vt:lpstr> Step 2..Supplying Documentation </vt:lpstr>
      <vt:lpstr>Step 3.. Receive Grant Decision </vt:lpstr>
      <vt:lpstr>Step 4..Receive your Payment</vt:lpstr>
      <vt:lpstr>PowerPoint Presentation</vt:lpstr>
      <vt:lpstr>So what does getting a grant mean?</vt:lpstr>
      <vt:lpstr>    </vt:lpstr>
      <vt:lpstr>PowerPoint Presentation</vt:lpstr>
      <vt:lpstr> Budget Changes for 2024 1. An increase to the income threshold for Band 4 Maintenance from €46,790 to €50,840.  2. An increase to the income threshold for 100% Student Contribution grant from €50,840 to €55,924.  3. From September 2024, the Student Contribution fee is abolished for all incomes under €55,924.  </vt:lpstr>
      <vt:lpstr>Budget Measures Effective September 2024  The non-adjacent maintenance rates will increase by €615 and the adjacent maintenance rates will increase by 10%.       </vt:lpstr>
      <vt:lpstr>PowerPoint Presentation</vt:lpstr>
      <vt:lpstr>PowerPoint Presentation</vt:lpstr>
      <vt:lpstr>Useful websites</vt:lpstr>
      <vt:lpstr>Access Scheme: DARE</vt:lpstr>
      <vt:lpstr>Access Scheme: HEAR</vt:lpstr>
      <vt:lpstr>PowerPoint Presentation</vt:lpstr>
      <vt:lpstr>www.classroomguidance.ie</vt:lpstr>
      <vt:lpstr>Post Leaving Cert Courses</vt:lpstr>
      <vt:lpstr>PLC courses:</vt:lpstr>
      <vt:lpstr>What Is An Apprentice?</vt:lpstr>
      <vt:lpstr>In Ireland We Have Two Types of  Apprenticeships</vt:lpstr>
      <vt:lpstr>Craft Apprenticeships -  Learning happens in phases </vt:lpstr>
      <vt:lpstr>New Apprenticeships Have a Varied Education Structure </vt:lpstr>
      <vt:lpstr>New Type of Apprenticeship Warning!!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SUSI </dc:title>
  <dc:creator>.</dc:creator>
  <cp:lastModifiedBy>user</cp:lastModifiedBy>
  <cp:revision>1</cp:revision>
  <dcterms:created xsi:type="dcterms:W3CDTF">2014-11-06T20:23:23Z</dcterms:created>
  <dcterms:modified xsi:type="dcterms:W3CDTF">2023-12-07T11:50:30Z</dcterms:modified>
</cp:coreProperties>
</file>