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6"/>
  </p:notesMasterIdLst>
  <p:sldIdLst>
    <p:sldId id="256" r:id="rId6"/>
    <p:sldId id="392" r:id="rId7"/>
    <p:sldId id="429" r:id="rId8"/>
    <p:sldId id="430" r:id="rId9"/>
    <p:sldId id="420" r:id="rId10"/>
    <p:sldId id="378" r:id="rId11"/>
    <p:sldId id="433" r:id="rId12"/>
    <p:sldId id="434" r:id="rId13"/>
    <p:sldId id="273" r:id="rId14"/>
    <p:sldId id="390" r:id="rId15"/>
    <p:sldId id="416" r:id="rId16"/>
    <p:sldId id="370" r:id="rId17"/>
    <p:sldId id="412" r:id="rId18"/>
    <p:sldId id="371" r:id="rId19"/>
    <p:sldId id="374" r:id="rId20"/>
    <p:sldId id="290" r:id="rId21"/>
    <p:sldId id="291" r:id="rId22"/>
    <p:sldId id="373" r:id="rId23"/>
    <p:sldId id="447" r:id="rId24"/>
    <p:sldId id="262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8E"/>
    <a:srgbClr val="FF6600"/>
    <a:srgbClr val="FFDD00"/>
    <a:srgbClr val="85BA50"/>
    <a:srgbClr val="822327"/>
    <a:srgbClr val="0094A4"/>
    <a:srgbClr val="B0B3B9"/>
    <a:srgbClr val="005BAA"/>
    <a:srgbClr val="F1AB1C"/>
    <a:srgbClr val="50B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B07EBE-2C1F-4C60-9C03-440A0BDA03CC}" v="21" dt="2023-10-11T20:46:52.1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6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68059F-D0EE-4B4B-9511-42FD06530F4A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2A566974-ED47-4706-982B-0C547F6372BA}">
      <dgm:prSet phldrT="[Text]"/>
      <dgm:spPr/>
      <dgm:t>
        <a:bodyPr/>
        <a:lstStyle/>
        <a:p>
          <a:r>
            <a:rPr lang="en-IE" b="1" dirty="0">
              <a:solidFill>
                <a:schemeClr val="bg1"/>
              </a:solidFill>
            </a:rPr>
            <a:t>Third Level Education</a:t>
          </a:r>
        </a:p>
      </dgm:t>
    </dgm:pt>
    <dgm:pt modelId="{5AC11295-EC63-4C4A-AE2A-67041FDA6A91}" type="parTrans" cxnId="{2B1AD975-4195-474F-999A-E4C0E4E41204}">
      <dgm:prSet/>
      <dgm:spPr/>
      <dgm:t>
        <a:bodyPr/>
        <a:lstStyle/>
        <a:p>
          <a:endParaRPr lang="en-IE"/>
        </a:p>
      </dgm:t>
    </dgm:pt>
    <dgm:pt modelId="{F30E2EE5-BE5D-4101-8D2A-DF43A6996686}" type="sibTrans" cxnId="{2B1AD975-4195-474F-999A-E4C0E4E41204}">
      <dgm:prSet/>
      <dgm:spPr/>
      <dgm:t>
        <a:bodyPr/>
        <a:lstStyle/>
        <a:p>
          <a:endParaRPr lang="en-IE"/>
        </a:p>
      </dgm:t>
    </dgm:pt>
    <dgm:pt modelId="{2F41F3A1-2114-48EC-BC71-84563000383D}">
      <dgm:prSet phldrT="[Text]"/>
      <dgm:spPr/>
      <dgm:t>
        <a:bodyPr/>
        <a:lstStyle/>
        <a:p>
          <a:r>
            <a:rPr lang="en-IE" b="1" dirty="0">
              <a:solidFill>
                <a:schemeClr val="bg1"/>
              </a:solidFill>
            </a:rPr>
            <a:t>Considerations</a:t>
          </a:r>
        </a:p>
      </dgm:t>
    </dgm:pt>
    <dgm:pt modelId="{C86B81B7-3FBD-4FD3-8A29-89F3344EECA6}" type="parTrans" cxnId="{528018E7-D8FF-445D-97EB-DD63B3870554}">
      <dgm:prSet/>
      <dgm:spPr/>
      <dgm:t>
        <a:bodyPr/>
        <a:lstStyle/>
        <a:p>
          <a:endParaRPr lang="en-IE"/>
        </a:p>
      </dgm:t>
    </dgm:pt>
    <dgm:pt modelId="{780CD2FF-06A5-4A33-B870-7CC1772F9108}" type="sibTrans" cxnId="{528018E7-D8FF-445D-97EB-DD63B3870554}">
      <dgm:prSet/>
      <dgm:spPr/>
      <dgm:t>
        <a:bodyPr/>
        <a:lstStyle/>
        <a:p>
          <a:endParaRPr lang="en-IE"/>
        </a:p>
      </dgm:t>
    </dgm:pt>
    <dgm:pt modelId="{64E23291-F521-485D-83AA-669F1B250DA8}">
      <dgm:prSet phldrT="[Text]"/>
      <dgm:spPr/>
      <dgm:t>
        <a:bodyPr/>
        <a:lstStyle/>
        <a:p>
          <a:r>
            <a:rPr lang="en-IE" b="1" dirty="0">
              <a:solidFill>
                <a:schemeClr val="bg1"/>
              </a:solidFill>
            </a:rPr>
            <a:t>Application Process</a:t>
          </a:r>
        </a:p>
      </dgm:t>
    </dgm:pt>
    <dgm:pt modelId="{CD0E7F95-C74F-455E-9526-44279436EC4B}" type="parTrans" cxnId="{6C809073-C4BD-4016-AE6E-764D11A7F707}">
      <dgm:prSet/>
      <dgm:spPr/>
      <dgm:t>
        <a:bodyPr/>
        <a:lstStyle/>
        <a:p>
          <a:endParaRPr lang="en-IE"/>
        </a:p>
      </dgm:t>
    </dgm:pt>
    <dgm:pt modelId="{CCC68C89-2B1A-4680-A7D7-DE1EEB206C9B}" type="sibTrans" cxnId="{6C809073-C4BD-4016-AE6E-764D11A7F707}">
      <dgm:prSet/>
      <dgm:spPr/>
      <dgm:t>
        <a:bodyPr/>
        <a:lstStyle/>
        <a:p>
          <a:endParaRPr lang="en-IE"/>
        </a:p>
      </dgm:t>
    </dgm:pt>
    <dgm:pt modelId="{C7177CAA-1EBA-4FD2-BB35-92AF6035C9DA}" type="pres">
      <dgm:prSet presAssocID="{1168059F-D0EE-4B4B-9511-42FD06530F4A}" presName="linearFlow" presStyleCnt="0">
        <dgm:presLayoutVars>
          <dgm:resizeHandles val="exact"/>
        </dgm:presLayoutVars>
      </dgm:prSet>
      <dgm:spPr/>
    </dgm:pt>
    <dgm:pt modelId="{84DC8806-3E5E-4999-8D19-29B5E7396B36}" type="pres">
      <dgm:prSet presAssocID="{2A566974-ED47-4706-982B-0C547F6372BA}" presName="node" presStyleLbl="node1" presStyleIdx="0" presStyleCnt="3" custScaleX="220497">
        <dgm:presLayoutVars>
          <dgm:bulletEnabled val="1"/>
        </dgm:presLayoutVars>
      </dgm:prSet>
      <dgm:spPr/>
    </dgm:pt>
    <dgm:pt modelId="{60C13D06-B836-4702-86F9-BE8A7A917796}" type="pres">
      <dgm:prSet presAssocID="{F30E2EE5-BE5D-4101-8D2A-DF43A6996686}" presName="sibTrans" presStyleLbl="sibTrans2D1" presStyleIdx="0" presStyleCnt="2"/>
      <dgm:spPr/>
    </dgm:pt>
    <dgm:pt modelId="{3CD90FA0-7E8F-406B-9DB1-572E208243B7}" type="pres">
      <dgm:prSet presAssocID="{F30E2EE5-BE5D-4101-8D2A-DF43A6996686}" presName="connectorText" presStyleLbl="sibTrans2D1" presStyleIdx="0" presStyleCnt="2"/>
      <dgm:spPr/>
    </dgm:pt>
    <dgm:pt modelId="{70117E92-77A5-4616-BA8F-5451D4C8DA88}" type="pres">
      <dgm:prSet presAssocID="{2F41F3A1-2114-48EC-BC71-84563000383D}" presName="node" presStyleLbl="node1" presStyleIdx="1" presStyleCnt="3" custScaleX="228372">
        <dgm:presLayoutVars>
          <dgm:bulletEnabled val="1"/>
        </dgm:presLayoutVars>
      </dgm:prSet>
      <dgm:spPr/>
    </dgm:pt>
    <dgm:pt modelId="{92101378-6F53-4ED5-8A57-BCF49C955C30}" type="pres">
      <dgm:prSet presAssocID="{780CD2FF-06A5-4A33-B870-7CC1772F9108}" presName="sibTrans" presStyleLbl="sibTrans2D1" presStyleIdx="1" presStyleCnt="2"/>
      <dgm:spPr/>
    </dgm:pt>
    <dgm:pt modelId="{B4E7C2B4-1029-4351-9166-4C16E003CF4C}" type="pres">
      <dgm:prSet presAssocID="{780CD2FF-06A5-4A33-B870-7CC1772F9108}" presName="connectorText" presStyleLbl="sibTrans2D1" presStyleIdx="1" presStyleCnt="2"/>
      <dgm:spPr/>
    </dgm:pt>
    <dgm:pt modelId="{C84337E9-010A-4AAB-9806-8569A942167C}" type="pres">
      <dgm:prSet presAssocID="{64E23291-F521-485D-83AA-669F1B250DA8}" presName="node" presStyleLbl="node1" presStyleIdx="2" presStyleCnt="3" custScaleX="228372" custLinFactNeighborX="3938" custLinFactNeighborY="-1553">
        <dgm:presLayoutVars>
          <dgm:bulletEnabled val="1"/>
        </dgm:presLayoutVars>
      </dgm:prSet>
      <dgm:spPr/>
    </dgm:pt>
  </dgm:ptLst>
  <dgm:cxnLst>
    <dgm:cxn modelId="{377DA10A-2284-4468-8CA6-A9F60351D5F8}" type="presOf" srcId="{780CD2FF-06A5-4A33-B870-7CC1772F9108}" destId="{92101378-6F53-4ED5-8A57-BCF49C955C30}" srcOrd="0" destOrd="0" presId="urn:microsoft.com/office/officeart/2005/8/layout/process2"/>
    <dgm:cxn modelId="{975B0C13-2E26-40AA-8532-33F79D9B1412}" type="presOf" srcId="{64E23291-F521-485D-83AA-669F1B250DA8}" destId="{C84337E9-010A-4AAB-9806-8569A942167C}" srcOrd="0" destOrd="0" presId="urn:microsoft.com/office/officeart/2005/8/layout/process2"/>
    <dgm:cxn modelId="{F353E620-24E7-4718-8C66-27C6BC712548}" type="presOf" srcId="{2A566974-ED47-4706-982B-0C547F6372BA}" destId="{84DC8806-3E5E-4999-8D19-29B5E7396B36}" srcOrd="0" destOrd="0" presId="urn:microsoft.com/office/officeart/2005/8/layout/process2"/>
    <dgm:cxn modelId="{32583022-0EEE-4257-BC4F-97CD34256214}" type="presOf" srcId="{780CD2FF-06A5-4A33-B870-7CC1772F9108}" destId="{B4E7C2B4-1029-4351-9166-4C16E003CF4C}" srcOrd="1" destOrd="0" presId="urn:microsoft.com/office/officeart/2005/8/layout/process2"/>
    <dgm:cxn modelId="{BDE3133E-8403-42CD-8641-6E1F7B24EAD5}" type="presOf" srcId="{F30E2EE5-BE5D-4101-8D2A-DF43A6996686}" destId="{3CD90FA0-7E8F-406B-9DB1-572E208243B7}" srcOrd="1" destOrd="0" presId="urn:microsoft.com/office/officeart/2005/8/layout/process2"/>
    <dgm:cxn modelId="{3D5AE941-EE74-40B5-A913-E99837004A25}" type="presOf" srcId="{1168059F-D0EE-4B4B-9511-42FD06530F4A}" destId="{C7177CAA-1EBA-4FD2-BB35-92AF6035C9DA}" srcOrd="0" destOrd="0" presId="urn:microsoft.com/office/officeart/2005/8/layout/process2"/>
    <dgm:cxn modelId="{F09EDE70-5CAB-4049-88BC-C28B56F3A6CE}" type="presOf" srcId="{2F41F3A1-2114-48EC-BC71-84563000383D}" destId="{70117E92-77A5-4616-BA8F-5451D4C8DA88}" srcOrd="0" destOrd="0" presId="urn:microsoft.com/office/officeart/2005/8/layout/process2"/>
    <dgm:cxn modelId="{6C809073-C4BD-4016-AE6E-764D11A7F707}" srcId="{1168059F-D0EE-4B4B-9511-42FD06530F4A}" destId="{64E23291-F521-485D-83AA-669F1B250DA8}" srcOrd="2" destOrd="0" parTransId="{CD0E7F95-C74F-455E-9526-44279436EC4B}" sibTransId="{CCC68C89-2B1A-4680-A7D7-DE1EEB206C9B}"/>
    <dgm:cxn modelId="{2B1AD975-4195-474F-999A-E4C0E4E41204}" srcId="{1168059F-D0EE-4B4B-9511-42FD06530F4A}" destId="{2A566974-ED47-4706-982B-0C547F6372BA}" srcOrd="0" destOrd="0" parTransId="{5AC11295-EC63-4C4A-AE2A-67041FDA6A91}" sibTransId="{F30E2EE5-BE5D-4101-8D2A-DF43A6996686}"/>
    <dgm:cxn modelId="{528018E7-D8FF-445D-97EB-DD63B3870554}" srcId="{1168059F-D0EE-4B4B-9511-42FD06530F4A}" destId="{2F41F3A1-2114-48EC-BC71-84563000383D}" srcOrd="1" destOrd="0" parTransId="{C86B81B7-3FBD-4FD3-8A29-89F3344EECA6}" sibTransId="{780CD2FF-06A5-4A33-B870-7CC1772F9108}"/>
    <dgm:cxn modelId="{908191E7-DBB0-46BC-ABFC-8C9490EB0488}" type="presOf" srcId="{F30E2EE5-BE5D-4101-8D2A-DF43A6996686}" destId="{60C13D06-B836-4702-86F9-BE8A7A917796}" srcOrd="0" destOrd="0" presId="urn:microsoft.com/office/officeart/2005/8/layout/process2"/>
    <dgm:cxn modelId="{05666FEA-621E-4C03-BE29-7ADD61561741}" type="presParOf" srcId="{C7177CAA-1EBA-4FD2-BB35-92AF6035C9DA}" destId="{84DC8806-3E5E-4999-8D19-29B5E7396B36}" srcOrd="0" destOrd="0" presId="urn:microsoft.com/office/officeart/2005/8/layout/process2"/>
    <dgm:cxn modelId="{204D366E-C9B5-4869-8DB9-3FFF74199022}" type="presParOf" srcId="{C7177CAA-1EBA-4FD2-BB35-92AF6035C9DA}" destId="{60C13D06-B836-4702-86F9-BE8A7A917796}" srcOrd="1" destOrd="0" presId="urn:microsoft.com/office/officeart/2005/8/layout/process2"/>
    <dgm:cxn modelId="{9CFB181D-6655-48AF-866E-167969D314E8}" type="presParOf" srcId="{60C13D06-B836-4702-86F9-BE8A7A917796}" destId="{3CD90FA0-7E8F-406B-9DB1-572E208243B7}" srcOrd="0" destOrd="0" presId="urn:microsoft.com/office/officeart/2005/8/layout/process2"/>
    <dgm:cxn modelId="{CF4A11A0-EAEE-4398-9E71-AC362BFC237C}" type="presParOf" srcId="{C7177CAA-1EBA-4FD2-BB35-92AF6035C9DA}" destId="{70117E92-77A5-4616-BA8F-5451D4C8DA88}" srcOrd="2" destOrd="0" presId="urn:microsoft.com/office/officeart/2005/8/layout/process2"/>
    <dgm:cxn modelId="{BB9B662E-DA47-4463-9955-838511B601D0}" type="presParOf" srcId="{C7177CAA-1EBA-4FD2-BB35-92AF6035C9DA}" destId="{92101378-6F53-4ED5-8A57-BCF49C955C30}" srcOrd="3" destOrd="0" presId="urn:microsoft.com/office/officeart/2005/8/layout/process2"/>
    <dgm:cxn modelId="{99F9CEC7-0D2C-4D76-A56E-F918EEE35ADB}" type="presParOf" srcId="{92101378-6F53-4ED5-8A57-BCF49C955C30}" destId="{B4E7C2B4-1029-4351-9166-4C16E003CF4C}" srcOrd="0" destOrd="0" presId="urn:microsoft.com/office/officeart/2005/8/layout/process2"/>
    <dgm:cxn modelId="{B4F5BBBA-53EB-4790-BEFA-270E121AF141}" type="presParOf" srcId="{C7177CAA-1EBA-4FD2-BB35-92AF6035C9DA}" destId="{C84337E9-010A-4AAB-9806-8569A942167C}" srcOrd="4" destOrd="0" presId="urn:microsoft.com/office/officeart/2005/8/layout/process2"/>
  </dgm:cxnLst>
  <dgm:bg>
    <a:noFill/>
  </dgm:bg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CDBADC-2046-43F1-A8D9-CBE65073C954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D676ED6-65B9-4594-8034-D700A00E176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The </a:t>
          </a:r>
          <a:r>
            <a:rPr lang="en-GB" b="1" dirty="0">
              <a:solidFill>
                <a:srgbClr val="00818E"/>
              </a:solidFill>
              <a:latin typeface="Arial" panose="020B0604020202020204" pitchFamily="34" charset="0"/>
              <a:cs typeface="Arial" panose="020B0604020202020204" pitchFamily="34" charset="0"/>
            </a:rPr>
            <a:t>application number </a:t>
          </a: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will be communicated by email, also texted to the applicant if applicant has ticked permission for this.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2F144-48B9-49B8-B78B-7C95F343E0A6}" type="parTrans" cxnId="{106CB19B-BDCF-43AA-8932-56D202320F2A}">
      <dgm:prSet/>
      <dgm:spPr/>
      <dgm:t>
        <a:bodyPr/>
        <a:lstStyle/>
        <a:p>
          <a:endParaRPr lang="en-US"/>
        </a:p>
      </dgm:t>
    </dgm:pt>
    <dgm:pt modelId="{3989DB9F-0A67-4355-905B-354FCA8655A3}" type="sibTrans" cxnId="{106CB19B-BDCF-43AA-8932-56D202320F2A}">
      <dgm:prSet/>
      <dgm:spPr/>
      <dgm:t>
        <a:bodyPr/>
        <a:lstStyle/>
        <a:p>
          <a:endParaRPr lang="en-US"/>
        </a:p>
      </dgm:t>
    </dgm:pt>
    <dgm:pt modelId="{24D05AAC-2271-41A7-B4DD-6BC71C4C8C6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rgbClr val="00818E"/>
              </a:solidFill>
              <a:latin typeface="Arial" panose="020B0604020202020204" pitchFamily="34" charset="0"/>
              <a:cs typeface="Arial" panose="020B0604020202020204" pitchFamily="34" charset="0"/>
            </a:rPr>
            <a:t>This number is private </a:t>
          </a: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and it will be used in every correspondence between applicant and the CAO for the rest of the year.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EB3FB0-1391-4CED-9711-84BB1CC0E693}" type="parTrans" cxnId="{5B213E5D-085E-4E8C-878E-4C6EFEF6A695}">
      <dgm:prSet/>
      <dgm:spPr/>
      <dgm:t>
        <a:bodyPr/>
        <a:lstStyle/>
        <a:p>
          <a:endParaRPr lang="en-US"/>
        </a:p>
      </dgm:t>
    </dgm:pt>
    <dgm:pt modelId="{9C50D0D1-6389-43CA-BB74-8F1FDEBC0214}" type="sibTrans" cxnId="{5B213E5D-085E-4E8C-878E-4C6EFEF6A695}">
      <dgm:prSet/>
      <dgm:spPr/>
      <dgm:t>
        <a:bodyPr/>
        <a:lstStyle/>
        <a:p>
          <a:endParaRPr lang="en-US"/>
        </a:p>
      </dgm:t>
    </dgm:pt>
    <dgm:pt modelId="{6DC07817-67A8-4B6E-AA50-4576480A75D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rgbClr val="00818E"/>
              </a:solidFill>
              <a:latin typeface="Arial" panose="020B0604020202020204" pitchFamily="34" charset="0"/>
              <a:cs typeface="Arial" panose="020B0604020202020204" pitchFamily="34" charset="0"/>
            </a:rPr>
            <a:t>Applicant must create password </a:t>
          </a: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for their own CAO account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C89BA1-25CE-406C-AEE4-7B986F2210D3}" type="parTrans" cxnId="{10B760F4-0BB8-42EB-8810-6665D8C8E41A}">
      <dgm:prSet/>
      <dgm:spPr/>
      <dgm:t>
        <a:bodyPr/>
        <a:lstStyle/>
        <a:p>
          <a:endParaRPr lang="en-US"/>
        </a:p>
      </dgm:t>
    </dgm:pt>
    <dgm:pt modelId="{911AB848-F16B-4150-ADF9-9816A132B1D9}" type="sibTrans" cxnId="{10B760F4-0BB8-42EB-8810-6665D8C8E41A}">
      <dgm:prSet/>
      <dgm:spPr/>
      <dgm:t>
        <a:bodyPr/>
        <a:lstStyle/>
        <a:p>
          <a:endParaRPr lang="en-US"/>
        </a:p>
      </dgm:t>
    </dgm:pt>
    <dgm:pt modelId="{6706666D-C083-4CF8-BF48-B806BFF080BE}" type="pres">
      <dgm:prSet presAssocID="{57CDBADC-2046-43F1-A8D9-CBE65073C954}" presName="root" presStyleCnt="0">
        <dgm:presLayoutVars>
          <dgm:dir/>
          <dgm:resizeHandles val="exact"/>
        </dgm:presLayoutVars>
      </dgm:prSet>
      <dgm:spPr/>
    </dgm:pt>
    <dgm:pt modelId="{52F7A1F7-93B6-416D-B1ED-7E592B1AFA50}" type="pres">
      <dgm:prSet presAssocID="{4D676ED6-65B9-4594-8034-D700A00E176C}" presName="compNode" presStyleCnt="0"/>
      <dgm:spPr/>
    </dgm:pt>
    <dgm:pt modelId="{E698C3FC-8E1C-44B6-8276-93D7083419F4}" type="pres">
      <dgm:prSet presAssocID="{4D676ED6-65B9-4594-8034-D700A00E176C}" presName="bgRect" presStyleLbl="bgShp" presStyleIdx="0" presStyleCnt="3"/>
      <dgm:spPr>
        <a:noFill/>
      </dgm:spPr>
    </dgm:pt>
    <dgm:pt modelId="{DD71B731-6618-4E0D-9D5D-EFB0AD8C2803}" type="pres">
      <dgm:prSet presAssocID="{4D676ED6-65B9-4594-8034-D700A00E176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1A548CD3-2556-4F08-BA0F-8FCDA58B2188}" type="pres">
      <dgm:prSet presAssocID="{4D676ED6-65B9-4594-8034-D700A00E176C}" presName="spaceRect" presStyleCnt="0"/>
      <dgm:spPr/>
    </dgm:pt>
    <dgm:pt modelId="{19439E9A-A5C4-4FE7-9170-2C0E71919069}" type="pres">
      <dgm:prSet presAssocID="{4D676ED6-65B9-4594-8034-D700A00E176C}" presName="parTx" presStyleLbl="revTx" presStyleIdx="0" presStyleCnt="3">
        <dgm:presLayoutVars>
          <dgm:chMax val="0"/>
          <dgm:chPref val="0"/>
        </dgm:presLayoutVars>
      </dgm:prSet>
      <dgm:spPr/>
    </dgm:pt>
    <dgm:pt modelId="{166B418B-76AD-4B6B-B4CE-4420A28AE553}" type="pres">
      <dgm:prSet presAssocID="{3989DB9F-0A67-4355-905B-354FCA8655A3}" presName="sibTrans" presStyleCnt="0"/>
      <dgm:spPr/>
    </dgm:pt>
    <dgm:pt modelId="{79BB3499-33EC-40CE-8F11-1BD80230937C}" type="pres">
      <dgm:prSet presAssocID="{24D05AAC-2271-41A7-B4DD-6BC71C4C8C6E}" presName="compNode" presStyleCnt="0"/>
      <dgm:spPr/>
    </dgm:pt>
    <dgm:pt modelId="{C24CC220-CF25-4B8F-9D98-462788AC0657}" type="pres">
      <dgm:prSet presAssocID="{24D05AAC-2271-41A7-B4DD-6BC71C4C8C6E}" presName="bgRect" presStyleLbl="bgShp" presStyleIdx="1" presStyleCnt="3"/>
      <dgm:spPr>
        <a:noFill/>
      </dgm:spPr>
    </dgm:pt>
    <dgm:pt modelId="{54FBFA7F-3CE3-484B-A26E-74950D39C88C}" type="pres">
      <dgm:prSet presAssocID="{24D05AAC-2271-41A7-B4DD-6BC71C4C8C6E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F4CEF594-DC53-47E0-A995-5D9A240C9B8A}" type="pres">
      <dgm:prSet presAssocID="{24D05AAC-2271-41A7-B4DD-6BC71C4C8C6E}" presName="spaceRect" presStyleCnt="0"/>
      <dgm:spPr/>
    </dgm:pt>
    <dgm:pt modelId="{F68B6CD6-D0C1-4A39-B4E2-B930288A7D64}" type="pres">
      <dgm:prSet presAssocID="{24D05AAC-2271-41A7-B4DD-6BC71C4C8C6E}" presName="parTx" presStyleLbl="revTx" presStyleIdx="1" presStyleCnt="3">
        <dgm:presLayoutVars>
          <dgm:chMax val="0"/>
          <dgm:chPref val="0"/>
        </dgm:presLayoutVars>
      </dgm:prSet>
      <dgm:spPr/>
    </dgm:pt>
    <dgm:pt modelId="{166267D7-7F36-4F6F-979D-14E48608FE5D}" type="pres">
      <dgm:prSet presAssocID="{9C50D0D1-6389-43CA-BB74-8F1FDEBC0214}" presName="sibTrans" presStyleCnt="0"/>
      <dgm:spPr/>
    </dgm:pt>
    <dgm:pt modelId="{3C6BF23D-F9F0-4A01-983B-C99CF5D97E65}" type="pres">
      <dgm:prSet presAssocID="{6DC07817-67A8-4B6E-AA50-4576480A75D3}" presName="compNode" presStyleCnt="0"/>
      <dgm:spPr/>
    </dgm:pt>
    <dgm:pt modelId="{179A85BB-8524-42EF-B061-992C7B8E5DB4}" type="pres">
      <dgm:prSet presAssocID="{6DC07817-67A8-4B6E-AA50-4576480A75D3}" presName="bgRect" presStyleLbl="bgShp" presStyleIdx="2" presStyleCnt="3"/>
      <dgm:spPr>
        <a:noFill/>
      </dgm:spPr>
    </dgm:pt>
    <dgm:pt modelId="{12F7A734-B2E2-4CE4-9282-CA8E4C0CD4D4}" type="pres">
      <dgm:prSet presAssocID="{6DC07817-67A8-4B6E-AA50-4576480A75D3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B31601CC-AE62-4CBA-90A3-71CF6D9B25E0}" type="pres">
      <dgm:prSet presAssocID="{6DC07817-67A8-4B6E-AA50-4576480A75D3}" presName="spaceRect" presStyleCnt="0"/>
      <dgm:spPr/>
    </dgm:pt>
    <dgm:pt modelId="{15BE0802-35A7-4E8B-8E91-D0BA821E4D4A}" type="pres">
      <dgm:prSet presAssocID="{6DC07817-67A8-4B6E-AA50-4576480A75D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37E061A-D105-4CAD-9946-65F9854B65F8}" type="presOf" srcId="{24D05AAC-2271-41A7-B4DD-6BC71C4C8C6E}" destId="{F68B6CD6-D0C1-4A39-B4E2-B930288A7D64}" srcOrd="0" destOrd="0" presId="urn:microsoft.com/office/officeart/2018/2/layout/IconVerticalSolidList"/>
    <dgm:cxn modelId="{5B213E5D-085E-4E8C-878E-4C6EFEF6A695}" srcId="{57CDBADC-2046-43F1-A8D9-CBE65073C954}" destId="{24D05AAC-2271-41A7-B4DD-6BC71C4C8C6E}" srcOrd="1" destOrd="0" parTransId="{74EB3FB0-1391-4CED-9711-84BB1CC0E693}" sibTransId="{9C50D0D1-6389-43CA-BB74-8F1FDEBC0214}"/>
    <dgm:cxn modelId="{62AE5B68-CEA2-4F55-B504-C5062E5317DC}" type="presOf" srcId="{6DC07817-67A8-4B6E-AA50-4576480A75D3}" destId="{15BE0802-35A7-4E8B-8E91-D0BA821E4D4A}" srcOrd="0" destOrd="0" presId="urn:microsoft.com/office/officeart/2018/2/layout/IconVerticalSolidList"/>
    <dgm:cxn modelId="{0A349473-4D41-4786-A201-CCC5435DB966}" type="presOf" srcId="{4D676ED6-65B9-4594-8034-D700A00E176C}" destId="{19439E9A-A5C4-4FE7-9170-2C0E71919069}" srcOrd="0" destOrd="0" presId="urn:microsoft.com/office/officeart/2018/2/layout/IconVerticalSolidList"/>
    <dgm:cxn modelId="{106CB19B-BDCF-43AA-8932-56D202320F2A}" srcId="{57CDBADC-2046-43F1-A8D9-CBE65073C954}" destId="{4D676ED6-65B9-4594-8034-D700A00E176C}" srcOrd="0" destOrd="0" parTransId="{6E42F144-48B9-49B8-B78B-7C95F343E0A6}" sibTransId="{3989DB9F-0A67-4355-905B-354FCA8655A3}"/>
    <dgm:cxn modelId="{00D446A8-0237-4C74-81D1-B9DEF3D340BD}" type="presOf" srcId="{57CDBADC-2046-43F1-A8D9-CBE65073C954}" destId="{6706666D-C083-4CF8-BF48-B806BFF080BE}" srcOrd="0" destOrd="0" presId="urn:microsoft.com/office/officeart/2018/2/layout/IconVerticalSolidList"/>
    <dgm:cxn modelId="{10B760F4-0BB8-42EB-8810-6665D8C8E41A}" srcId="{57CDBADC-2046-43F1-A8D9-CBE65073C954}" destId="{6DC07817-67A8-4B6E-AA50-4576480A75D3}" srcOrd="2" destOrd="0" parTransId="{E0C89BA1-25CE-406C-AEE4-7B986F2210D3}" sibTransId="{911AB848-F16B-4150-ADF9-9816A132B1D9}"/>
    <dgm:cxn modelId="{1FFB61B9-DC5D-432D-AE9C-5E003CC7D13D}" type="presParOf" srcId="{6706666D-C083-4CF8-BF48-B806BFF080BE}" destId="{52F7A1F7-93B6-416D-B1ED-7E592B1AFA50}" srcOrd="0" destOrd="0" presId="urn:microsoft.com/office/officeart/2018/2/layout/IconVerticalSolidList"/>
    <dgm:cxn modelId="{26F839B9-D9CD-49C6-BAF4-7A32154C300E}" type="presParOf" srcId="{52F7A1F7-93B6-416D-B1ED-7E592B1AFA50}" destId="{E698C3FC-8E1C-44B6-8276-93D7083419F4}" srcOrd="0" destOrd="0" presId="urn:microsoft.com/office/officeart/2018/2/layout/IconVerticalSolidList"/>
    <dgm:cxn modelId="{61701AB9-039E-45B5-81EF-632D24B7A6F8}" type="presParOf" srcId="{52F7A1F7-93B6-416D-B1ED-7E592B1AFA50}" destId="{DD71B731-6618-4E0D-9D5D-EFB0AD8C2803}" srcOrd="1" destOrd="0" presId="urn:microsoft.com/office/officeart/2018/2/layout/IconVerticalSolidList"/>
    <dgm:cxn modelId="{5B5A75BA-55DB-46CF-8F9C-2B54755447C6}" type="presParOf" srcId="{52F7A1F7-93B6-416D-B1ED-7E592B1AFA50}" destId="{1A548CD3-2556-4F08-BA0F-8FCDA58B2188}" srcOrd="2" destOrd="0" presId="urn:microsoft.com/office/officeart/2018/2/layout/IconVerticalSolidList"/>
    <dgm:cxn modelId="{11F72538-375E-4A07-9961-E17533AD8DAE}" type="presParOf" srcId="{52F7A1F7-93B6-416D-B1ED-7E592B1AFA50}" destId="{19439E9A-A5C4-4FE7-9170-2C0E71919069}" srcOrd="3" destOrd="0" presId="urn:microsoft.com/office/officeart/2018/2/layout/IconVerticalSolidList"/>
    <dgm:cxn modelId="{CD312F1E-D494-4A93-9285-8DAC5FD78848}" type="presParOf" srcId="{6706666D-C083-4CF8-BF48-B806BFF080BE}" destId="{166B418B-76AD-4B6B-B4CE-4420A28AE553}" srcOrd="1" destOrd="0" presId="urn:microsoft.com/office/officeart/2018/2/layout/IconVerticalSolidList"/>
    <dgm:cxn modelId="{28FDAAAE-B4E9-4EDA-9999-6E26F1DEE724}" type="presParOf" srcId="{6706666D-C083-4CF8-BF48-B806BFF080BE}" destId="{79BB3499-33EC-40CE-8F11-1BD80230937C}" srcOrd="2" destOrd="0" presId="urn:microsoft.com/office/officeart/2018/2/layout/IconVerticalSolidList"/>
    <dgm:cxn modelId="{C4F9F9B5-1866-475F-8AE7-8DB6B5D799B6}" type="presParOf" srcId="{79BB3499-33EC-40CE-8F11-1BD80230937C}" destId="{C24CC220-CF25-4B8F-9D98-462788AC0657}" srcOrd="0" destOrd="0" presId="urn:microsoft.com/office/officeart/2018/2/layout/IconVerticalSolidList"/>
    <dgm:cxn modelId="{706C8C6C-DD93-4C98-BA7E-7E062C40B84E}" type="presParOf" srcId="{79BB3499-33EC-40CE-8F11-1BD80230937C}" destId="{54FBFA7F-3CE3-484B-A26E-74950D39C88C}" srcOrd="1" destOrd="0" presId="urn:microsoft.com/office/officeart/2018/2/layout/IconVerticalSolidList"/>
    <dgm:cxn modelId="{AD0BB50E-9084-420F-9BEC-6995082F17BC}" type="presParOf" srcId="{79BB3499-33EC-40CE-8F11-1BD80230937C}" destId="{F4CEF594-DC53-47E0-A995-5D9A240C9B8A}" srcOrd="2" destOrd="0" presId="urn:microsoft.com/office/officeart/2018/2/layout/IconVerticalSolidList"/>
    <dgm:cxn modelId="{D080314A-B69F-49D9-82E4-4D809BEBF95D}" type="presParOf" srcId="{79BB3499-33EC-40CE-8F11-1BD80230937C}" destId="{F68B6CD6-D0C1-4A39-B4E2-B930288A7D64}" srcOrd="3" destOrd="0" presId="urn:microsoft.com/office/officeart/2018/2/layout/IconVerticalSolidList"/>
    <dgm:cxn modelId="{7F5A83AE-6170-43AD-80C1-F02760FB9ED0}" type="presParOf" srcId="{6706666D-C083-4CF8-BF48-B806BFF080BE}" destId="{166267D7-7F36-4F6F-979D-14E48608FE5D}" srcOrd="3" destOrd="0" presId="urn:microsoft.com/office/officeart/2018/2/layout/IconVerticalSolidList"/>
    <dgm:cxn modelId="{33FEF4E5-53FA-4078-A3F8-6A2E6877C112}" type="presParOf" srcId="{6706666D-C083-4CF8-BF48-B806BFF080BE}" destId="{3C6BF23D-F9F0-4A01-983B-C99CF5D97E65}" srcOrd="4" destOrd="0" presId="urn:microsoft.com/office/officeart/2018/2/layout/IconVerticalSolidList"/>
    <dgm:cxn modelId="{FC7E386A-A807-44D7-B1ED-132FBAE8A437}" type="presParOf" srcId="{3C6BF23D-F9F0-4A01-983B-C99CF5D97E65}" destId="{179A85BB-8524-42EF-B061-992C7B8E5DB4}" srcOrd="0" destOrd="0" presId="urn:microsoft.com/office/officeart/2018/2/layout/IconVerticalSolidList"/>
    <dgm:cxn modelId="{39C62D2C-94D6-4E44-90F3-9C7C9DDB3AEC}" type="presParOf" srcId="{3C6BF23D-F9F0-4A01-983B-C99CF5D97E65}" destId="{12F7A734-B2E2-4CE4-9282-CA8E4C0CD4D4}" srcOrd="1" destOrd="0" presId="urn:microsoft.com/office/officeart/2018/2/layout/IconVerticalSolidList"/>
    <dgm:cxn modelId="{4756C927-2F30-4F13-A2AD-C13742F2892D}" type="presParOf" srcId="{3C6BF23D-F9F0-4A01-983B-C99CF5D97E65}" destId="{B31601CC-AE62-4CBA-90A3-71CF6D9B25E0}" srcOrd="2" destOrd="0" presId="urn:microsoft.com/office/officeart/2018/2/layout/IconVerticalSolidList"/>
    <dgm:cxn modelId="{36937105-1D5D-49E5-B100-670E2F90E998}" type="presParOf" srcId="{3C6BF23D-F9F0-4A01-983B-C99CF5D97E65}" destId="{15BE0802-35A7-4E8B-8E91-D0BA821E4D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C8806-3E5E-4999-8D19-29B5E7396B36}">
      <dsp:nvSpPr>
        <dsp:cNvPr id="0" name=""/>
        <dsp:cNvSpPr/>
      </dsp:nvSpPr>
      <dsp:spPr>
        <a:xfrm>
          <a:off x="760891" y="0"/>
          <a:ext cx="5160371" cy="13001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b="1" kern="1200" dirty="0">
              <a:solidFill>
                <a:schemeClr val="bg1"/>
              </a:solidFill>
            </a:rPr>
            <a:t>Third Level Education</a:t>
          </a:r>
        </a:p>
      </dsp:txBody>
      <dsp:txXfrm>
        <a:off x="798972" y="38081"/>
        <a:ext cx="5084209" cy="1224025"/>
      </dsp:txXfrm>
    </dsp:sp>
    <dsp:sp modelId="{60C13D06-B836-4702-86F9-BE8A7A917796}">
      <dsp:nvSpPr>
        <dsp:cNvPr id="0" name=""/>
        <dsp:cNvSpPr/>
      </dsp:nvSpPr>
      <dsp:spPr>
        <a:xfrm rot="5400000">
          <a:off x="3097291" y="1332691"/>
          <a:ext cx="487570" cy="5850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400" kern="1200"/>
        </a:p>
      </dsp:txBody>
      <dsp:txXfrm rot="-5400000">
        <a:off x="3165552" y="1381448"/>
        <a:ext cx="351050" cy="341299"/>
      </dsp:txXfrm>
    </dsp:sp>
    <dsp:sp modelId="{70117E92-77A5-4616-BA8F-5451D4C8DA88}">
      <dsp:nvSpPr>
        <dsp:cNvPr id="0" name=""/>
        <dsp:cNvSpPr/>
      </dsp:nvSpPr>
      <dsp:spPr>
        <a:xfrm>
          <a:off x="668740" y="1950280"/>
          <a:ext cx="5344673" cy="1300187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b="1" kern="1200" dirty="0">
              <a:solidFill>
                <a:schemeClr val="bg1"/>
              </a:solidFill>
            </a:rPr>
            <a:t>Considerations</a:t>
          </a:r>
        </a:p>
      </dsp:txBody>
      <dsp:txXfrm>
        <a:off x="706821" y="1988361"/>
        <a:ext cx="5268511" cy="1224025"/>
      </dsp:txXfrm>
    </dsp:sp>
    <dsp:sp modelId="{92101378-6F53-4ED5-8A57-BCF49C955C30}">
      <dsp:nvSpPr>
        <dsp:cNvPr id="0" name=""/>
        <dsp:cNvSpPr/>
      </dsp:nvSpPr>
      <dsp:spPr>
        <a:xfrm rot="5236823">
          <a:off x="3146888" y="3277924"/>
          <a:ext cx="480539" cy="5850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400" kern="1200"/>
        </a:p>
      </dsp:txBody>
      <dsp:txXfrm rot="-5400000">
        <a:off x="3208213" y="3330277"/>
        <a:ext cx="351050" cy="336377"/>
      </dsp:txXfrm>
    </dsp:sp>
    <dsp:sp modelId="{C84337E9-010A-4AAB-9806-8569A942167C}">
      <dsp:nvSpPr>
        <dsp:cNvPr id="0" name=""/>
        <dsp:cNvSpPr/>
      </dsp:nvSpPr>
      <dsp:spPr>
        <a:xfrm>
          <a:off x="760902" y="3890465"/>
          <a:ext cx="5344673" cy="1300187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500" b="1" kern="1200" dirty="0">
              <a:solidFill>
                <a:schemeClr val="bg1"/>
              </a:solidFill>
            </a:rPr>
            <a:t>Application Process</a:t>
          </a:r>
        </a:p>
      </dsp:txBody>
      <dsp:txXfrm>
        <a:off x="798983" y="3928546"/>
        <a:ext cx="5268511" cy="1224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8C3FC-8E1C-44B6-8276-93D7083419F4}">
      <dsp:nvSpPr>
        <dsp:cNvPr id="0" name=""/>
        <dsp:cNvSpPr/>
      </dsp:nvSpPr>
      <dsp:spPr>
        <a:xfrm>
          <a:off x="0" y="718"/>
          <a:ext cx="7054850" cy="168113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1B731-6618-4E0D-9D5D-EFB0AD8C2803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39E9A-A5C4-4FE7-9170-2C0E71919069}">
      <dsp:nvSpPr>
        <dsp:cNvPr id="0" name=""/>
        <dsp:cNvSpPr/>
      </dsp:nvSpPr>
      <dsp:spPr>
        <a:xfrm>
          <a:off x="1941716" y="718"/>
          <a:ext cx="5113133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atin typeface="Arial" panose="020B0604020202020204" pitchFamily="34" charset="0"/>
              <a:cs typeface="Arial" panose="020B0604020202020204" pitchFamily="34" charset="0"/>
            </a:rPr>
            <a:t>The </a:t>
          </a:r>
          <a:r>
            <a:rPr lang="en-GB" sz="2200" b="1" kern="1200" dirty="0">
              <a:solidFill>
                <a:srgbClr val="00818E"/>
              </a:solidFill>
              <a:latin typeface="Arial" panose="020B0604020202020204" pitchFamily="34" charset="0"/>
              <a:cs typeface="Arial" panose="020B0604020202020204" pitchFamily="34" charset="0"/>
            </a:rPr>
            <a:t>application number </a:t>
          </a:r>
          <a:r>
            <a:rPr lang="en-GB" sz="2200" b="1" kern="1200" dirty="0">
              <a:latin typeface="Arial" panose="020B0604020202020204" pitchFamily="34" charset="0"/>
              <a:cs typeface="Arial" panose="020B0604020202020204" pitchFamily="34" charset="0"/>
            </a:rPr>
            <a:t>will be communicated by email, also texted to the applicant if applicant has ticked permission for this.</a:t>
          </a:r>
          <a:endParaRPr lang="en-US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1716" y="718"/>
        <a:ext cx="5113133" cy="1681139"/>
      </dsp:txXfrm>
    </dsp:sp>
    <dsp:sp modelId="{C24CC220-CF25-4B8F-9D98-462788AC0657}">
      <dsp:nvSpPr>
        <dsp:cNvPr id="0" name=""/>
        <dsp:cNvSpPr/>
      </dsp:nvSpPr>
      <dsp:spPr>
        <a:xfrm>
          <a:off x="0" y="2102143"/>
          <a:ext cx="7054850" cy="168113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BFA7F-3CE3-484B-A26E-74950D39C88C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B6CD6-D0C1-4A39-B4E2-B930288A7D64}">
      <dsp:nvSpPr>
        <dsp:cNvPr id="0" name=""/>
        <dsp:cNvSpPr/>
      </dsp:nvSpPr>
      <dsp:spPr>
        <a:xfrm>
          <a:off x="1941716" y="2102143"/>
          <a:ext cx="5113133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rgbClr val="00818E"/>
              </a:solidFill>
              <a:latin typeface="Arial" panose="020B0604020202020204" pitchFamily="34" charset="0"/>
              <a:cs typeface="Arial" panose="020B0604020202020204" pitchFamily="34" charset="0"/>
            </a:rPr>
            <a:t>This number is private </a:t>
          </a:r>
          <a:r>
            <a:rPr lang="en-GB" sz="2200" b="1" kern="1200" dirty="0">
              <a:latin typeface="Arial" panose="020B0604020202020204" pitchFamily="34" charset="0"/>
              <a:cs typeface="Arial" panose="020B0604020202020204" pitchFamily="34" charset="0"/>
            </a:rPr>
            <a:t>and it will be used in every correspondence between applicant and the CAO for the rest of the year.</a:t>
          </a:r>
          <a:endParaRPr lang="en-US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1716" y="2102143"/>
        <a:ext cx="5113133" cy="1681139"/>
      </dsp:txXfrm>
    </dsp:sp>
    <dsp:sp modelId="{179A85BB-8524-42EF-B061-992C7B8E5DB4}">
      <dsp:nvSpPr>
        <dsp:cNvPr id="0" name=""/>
        <dsp:cNvSpPr/>
      </dsp:nvSpPr>
      <dsp:spPr>
        <a:xfrm>
          <a:off x="0" y="4203567"/>
          <a:ext cx="7054850" cy="168113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7A734-B2E2-4CE4-9282-CA8E4C0CD4D4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E0802-35A7-4E8B-8E91-D0BA821E4D4A}">
      <dsp:nvSpPr>
        <dsp:cNvPr id="0" name=""/>
        <dsp:cNvSpPr/>
      </dsp:nvSpPr>
      <dsp:spPr>
        <a:xfrm>
          <a:off x="1941716" y="4203567"/>
          <a:ext cx="5113133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rgbClr val="00818E"/>
              </a:solidFill>
              <a:latin typeface="Arial" panose="020B0604020202020204" pitchFamily="34" charset="0"/>
              <a:cs typeface="Arial" panose="020B0604020202020204" pitchFamily="34" charset="0"/>
            </a:rPr>
            <a:t>Applicant must create password </a:t>
          </a:r>
          <a:r>
            <a:rPr lang="en-GB" sz="2200" b="1" kern="1200" dirty="0">
              <a:latin typeface="Arial" panose="020B0604020202020204" pitchFamily="34" charset="0"/>
              <a:cs typeface="Arial" panose="020B0604020202020204" pitchFamily="34" charset="0"/>
            </a:rPr>
            <a:t>for their own CAO account</a:t>
          </a:r>
          <a:endParaRPr lang="en-US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1716" y="4203567"/>
        <a:ext cx="5113133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5CE924-EC31-4A1D-AD05-51A5B2C256C6}" type="datetimeFigureOut">
              <a:rPr lang="en-IE" smtClean="0"/>
              <a:t>06/12/2023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026A50-B056-4C99-AADA-8E9C63ADB60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3488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0F28EDD-9A90-4FA0-B125-B25EC34B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152" y="4489387"/>
            <a:ext cx="5251885" cy="4253103"/>
          </a:xfrm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26A50-B056-4C99-AADA-8E9C63ADB60E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7082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F4094-DFED-4F2C-A193-3DC074D12EB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776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HEAR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26A50-B056-4C99-AADA-8E9C63ADB60E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277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26A50-B056-4C99-AADA-8E9C63ADB60E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715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995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783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587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896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00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24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5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70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344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07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29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EEFDA-C09C-4DDF-8D39-A2447534569C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F5F0F-D8FC-4FCD-8B1D-8302A92B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35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picture containing sky, outdoor, building, tree&#10;&#10;Description generated with very high confidence">
            <a:extLst>
              <a:ext uri="{FF2B5EF4-FFF2-40B4-BE49-F238E27FC236}">
                <a16:creationId xmlns:a16="http://schemas.microsoft.com/office/drawing/2014/main" id="{20DF93E7-9C96-4F3C-84AF-0F86A706F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" t="20158" b="9593"/>
          <a:stretch/>
        </p:blipFill>
        <p:spPr>
          <a:xfrm>
            <a:off x="0" y="0"/>
            <a:ext cx="12212696" cy="4170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23590"/>
            <a:ext cx="9144000" cy="2387600"/>
          </a:xfrm>
        </p:spPr>
        <p:txBody>
          <a:bodyPr/>
          <a:lstStyle/>
          <a:p>
            <a:r>
              <a:rPr lang="en-US" b="1">
                <a:latin typeface="Arial"/>
                <a:cs typeface="Arial"/>
              </a:rPr>
              <a:t>Maynooth University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548533"/>
            <a:ext cx="9144000" cy="984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CAO 2024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Kay Mitchell  School’s Liaison officer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96" y="3401842"/>
            <a:ext cx="2240177" cy="81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4D2DB0C-DDA4-4CB7-B35E-330FD27F092D}"/>
              </a:ext>
            </a:extLst>
          </p:cNvPr>
          <p:cNvSpPr/>
          <p:nvPr/>
        </p:nvSpPr>
        <p:spPr>
          <a:xfrm>
            <a:off x="0" y="0"/>
            <a:ext cx="3436386" cy="6857998"/>
          </a:xfrm>
          <a:prstGeom prst="rect">
            <a:avLst/>
          </a:prstGeom>
          <a:solidFill>
            <a:srgbClr val="008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21441" r="7610" b="12997"/>
          <a:stretch/>
        </p:blipFill>
        <p:spPr>
          <a:xfrm>
            <a:off x="524746" y="5720543"/>
            <a:ext cx="2342383" cy="65701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41198" y="1954055"/>
            <a:ext cx="7311705" cy="6369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>
            <a:off x="161181" y="640561"/>
            <a:ext cx="3419415" cy="12186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Important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3582021" y="1187116"/>
            <a:ext cx="1576309" cy="640533"/>
          </a:xfrm>
          <a:prstGeom prst="rect">
            <a:avLst/>
          </a:prstGeom>
          <a:solidFill>
            <a:srgbClr val="00818E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874" tIns="96874" rIns="96874" bIns="9687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73432" y="3880554"/>
            <a:ext cx="3946153" cy="1574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874" tIns="96874" rIns="96874" bIns="96874" numCol="1" spcCol="1270" anchor="ctr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008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Applicants must satisfy:</a:t>
            </a: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Matriculation Requirements</a:t>
            </a: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Requirements</a:t>
            </a:r>
          </a:p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C2F1E-C5BE-40B2-ADE6-D2E815A216A7}"/>
              </a:ext>
            </a:extLst>
          </p:cNvPr>
          <p:cNvSpPr txBox="1"/>
          <p:nvPr/>
        </p:nvSpPr>
        <p:spPr>
          <a:xfrm>
            <a:off x="5646508" y="397508"/>
            <a:ext cx="32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rgbClr val="008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Handbook 2024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69734" y="2082914"/>
            <a:ext cx="1479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CAO Opens</a:t>
            </a:r>
            <a:endParaRPr lang="en-IE" dirty="0"/>
          </a:p>
        </p:txBody>
      </p:sp>
      <p:sp>
        <p:nvSpPr>
          <p:cNvPr id="35" name="Rectangle 34"/>
          <p:cNvSpPr/>
          <p:nvPr/>
        </p:nvSpPr>
        <p:spPr>
          <a:xfrm>
            <a:off x="5346906" y="1204317"/>
            <a:ext cx="1498188" cy="631613"/>
          </a:xfrm>
          <a:prstGeom prst="rect">
            <a:avLst/>
          </a:prstGeom>
          <a:solidFill>
            <a:srgbClr val="00818E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874" tIns="96874" rIns="96874" bIns="9687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600" b="1" kern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January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266651" y="2027305"/>
            <a:ext cx="14981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Discounted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Fee (€30)  prior to Jan 20th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After Jan 20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- (€45) </a:t>
            </a:r>
            <a:endParaRPr lang="en-IE" sz="1200" dirty="0"/>
          </a:p>
        </p:txBody>
      </p:sp>
      <p:sp>
        <p:nvSpPr>
          <p:cNvPr id="37" name="Rectangle 36"/>
          <p:cNvSpPr/>
          <p:nvPr/>
        </p:nvSpPr>
        <p:spPr>
          <a:xfrm>
            <a:off x="6995984" y="1204318"/>
            <a:ext cx="1498188" cy="619024"/>
          </a:xfrm>
          <a:prstGeom prst="rect">
            <a:avLst/>
          </a:prstGeom>
          <a:solidFill>
            <a:srgbClr val="00818E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874" tIns="96874" rIns="96874" bIns="9687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kern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February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682747" y="1204317"/>
            <a:ext cx="1498188" cy="631614"/>
          </a:xfrm>
          <a:prstGeom prst="rect">
            <a:avLst/>
          </a:prstGeom>
          <a:solidFill>
            <a:srgbClr val="00818E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874" tIns="96874" rIns="96874" bIns="9687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b="1" kern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May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294140" y="1204318"/>
            <a:ext cx="1498188" cy="610282"/>
          </a:xfrm>
          <a:prstGeom prst="rect">
            <a:avLst/>
          </a:prstGeom>
          <a:solidFill>
            <a:srgbClr val="00818E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874" tIns="96874" rIns="96874" bIns="9687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kern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July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25350" y="2027305"/>
            <a:ext cx="163945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CAO Closes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Restricted Courses**</a:t>
            </a:r>
            <a:endParaRPr lang="en-IE" sz="1200" dirty="0"/>
          </a:p>
        </p:txBody>
      </p:sp>
      <p:sp>
        <p:nvSpPr>
          <p:cNvPr id="42" name="Rectangle 41"/>
          <p:cNvSpPr/>
          <p:nvPr/>
        </p:nvSpPr>
        <p:spPr>
          <a:xfrm>
            <a:off x="8682747" y="2100299"/>
            <a:ext cx="1486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Change of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Mind opens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05424" y="2129080"/>
            <a:ext cx="1608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Change of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Mind closes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F2D0B-F96F-4E36-B13B-6C24C8494A9E}"/>
              </a:ext>
            </a:extLst>
          </p:cNvPr>
          <p:cNvSpPr txBox="1"/>
          <p:nvPr/>
        </p:nvSpPr>
        <p:spPr>
          <a:xfrm>
            <a:off x="3738433" y="5573340"/>
            <a:ext cx="830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 Options: there will be a prominent link from CAO.ie to fetchcourses.ie and apprenticeship.ie 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D21F54-CA07-D9D8-D486-C699A0EC0A82}"/>
              </a:ext>
            </a:extLst>
          </p:cNvPr>
          <p:cNvSpPr txBox="1"/>
          <p:nvPr/>
        </p:nvSpPr>
        <p:spPr>
          <a:xfrm>
            <a:off x="161180" y="2889079"/>
            <a:ext cx="3275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Deadlines 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b="1" dirty="0">
                <a:solidFill>
                  <a:schemeClr val="bg1"/>
                </a:solidFill>
              </a:rPr>
              <a:t>are not flexible  </a:t>
            </a:r>
            <a:endParaRPr lang="en-I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2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32A3E1-A1C8-462B-802D-6EBFDEC0D3CA}"/>
              </a:ext>
            </a:extLst>
          </p:cNvPr>
          <p:cNvSpPr/>
          <p:nvPr/>
        </p:nvSpPr>
        <p:spPr>
          <a:xfrm>
            <a:off x="0" y="-68474"/>
            <a:ext cx="4202098" cy="6860354"/>
          </a:xfrm>
          <a:prstGeom prst="rect">
            <a:avLst/>
          </a:prstGeom>
          <a:solidFill>
            <a:srgbClr val="008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>
            <a:off x="891937" y="1252894"/>
            <a:ext cx="2418223" cy="1237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Applying to the CAO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21441" r="7610" b="12997"/>
          <a:stretch/>
        </p:blipFill>
        <p:spPr>
          <a:xfrm>
            <a:off x="57802" y="6288258"/>
            <a:ext cx="2342383" cy="568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476B10-E12F-4FED-9325-540C3E53A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50" y="75883"/>
            <a:ext cx="5486400" cy="4312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2C6873-635F-E961-A897-DB0E6A7F8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636" y="4228106"/>
            <a:ext cx="7874300" cy="26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70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32A3E1-A1C8-462B-802D-6EBFDEC0D3CA}"/>
              </a:ext>
            </a:extLst>
          </p:cNvPr>
          <p:cNvSpPr/>
          <p:nvPr/>
        </p:nvSpPr>
        <p:spPr>
          <a:xfrm>
            <a:off x="-1572" y="2356"/>
            <a:ext cx="3082707" cy="6857998"/>
          </a:xfrm>
          <a:prstGeom prst="rect">
            <a:avLst/>
          </a:prstGeom>
          <a:solidFill>
            <a:srgbClr val="008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>
            <a:off x="212436" y="571893"/>
            <a:ext cx="2492664" cy="285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solidFill>
                  <a:schemeClr val="bg1"/>
                </a:solidFill>
                <a:latin typeface="Arial"/>
                <a:cs typeface="Calibri Light" panose="020F0302020204030204"/>
              </a:rPr>
              <a:t>Applying to the CAO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21441" r="7610" b="12997"/>
          <a:stretch/>
        </p:blipFill>
        <p:spPr>
          <a:xfrm>
            <a:off x="212436" y="5957602"/>
            <a:ext cx="2342383" cy="65701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7E38CA19-3287-4BA8-89A3-2510AAAC2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5" y="717452"/>
            <a:ext cx="8680794" cy="48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32A3E1-A1C8-462B-802D-6EBFDEC0D3CA}"/>
              </a:ext>
            </a:extLst>
          </p:cNvPr>
          <p:cNvSpPr/>
          <p:nvPr/>
        </p:nvSpPr>
        <p:spPr>
          <a:xfrm>
            <a:off x="-74676" y="2"/>
            <a:ext cx="2023298" cy="6857998"/>
          </a:xfrm>
          <a:prstGeom prst="rect">
            <a:avLst/>
          </a:prstGeom>
          <a:solidFill>
            <a:srgbClr val="008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 rot="18770100">
            <a:off x="-312872" y="2651474"/>
            <a:ext cx="2492664" cy="657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Check List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21441" r="7610" b="12997"/>
          <a:stretch/>
        </p:blipFill>
        <p:spPr>
          <a:xfrm>
            <a:off x="1" y="5978640"/>
            <a:ext cx="1828800" cy="65701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4CAC6B3-A157-4716-A1D5-3DE013E20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26" y="-50234"/>
            <a:ext cx="10170274" cy="6857998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F361D5D4-5C89-47D6-897D-8832821343AD}"/>
              </a:ext>
            </a:extLst>
          </p:cNvPr>
          <p:cNvSpPr/>
          <p:nvPr/>
        </p:nvSpPr>
        <p:spPr>
          <a:xfrm>
            <a:off x="2021726" y="3429000"/>
            <a:ext cx="299444" cy="3411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2AEEFA8E-13AA-4F09-A59C-93EEE747B205}"/>
              </a:ext>
            </a:extLst>
          </p:cNvPr>
          <p:cNvSpPr/>
          <p:nvPr/>
        </p:nvSpPr>
        <p:spPr>
          <a:xfrm>
            <a:off x="2017703" y="4070907"/>
            <a:ext cx="299444" cy="3411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E1D66DB5-CE00-4E1C-8EA4-EDE0D536C200}"/>
              </a:ext>
            </a:extLst>
          </p:cNvPr>
          <p:cNvSpPr/>
          <p:nvPr/>
        </p:nvSpPr>
        <p:spPr>
          <a:xfrm>
            <a:off x="2021726" y="4706818"/>
            <a:ext cx="299444" cy="3411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3C03FB79-BA01-4D22-9751-C6DE28936063}"/>
              </a:ext>
            </a:extLst>
          </p:cNvPr>
          <p:cNvSpPr/>
          <p:nvPr/>
        </p:nvSpPr>
        <p:spPr>
          <a:xfrm>
            <a:off x="2026749" y="5219089"/>
            <a:ext cx="299444" cy="3411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5773768D-60FF-4A76-897D-0E4FE494B4CD}"/>
              </a:ext>
            </a:extLst>
          </p:cNvPr>
          <p:cNvSpPr/>
          <p:nvPr/>
        </p:nvSpPr>
        <p:spPr>
          <a:xfrm>
            <a:off x="2017703" y="978104"/>
            <a:ext cx="309490" cy="4227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518A7E5A-1C7D-4482-A8F7-739923CAF5D1}"/>
              </a:ext>
            </a:extLst>
          </p:cNvPr>
          <p:cNvSpPr/>
          <p:nvPr/>
        </p:nvSpPr>
        <p:spPr>
          <a:xfrm>
            <a:off x="2025239" y="1567641"/>
            <a:ext cx="299444" cy="3411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4813D62D-F2EE-4A3D-B60E-E61F7CEB9D86}"/>
              </a:ext>
            </a:extLst>
          </p:cNvPr>
          <p:cNvSpPr/>
          <p:nvPr/>
        </p:nvSpPr>
        <p:spPr>
          <a:xfrm>
            <a:off x="2017703" y="2073760"/>
            <a:ext cx="299444" cy="3411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62836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32A3E1-A1C8-462B-802D-6EBFDEC0D3CA}"/>
              </a:ext>
            </a:extLst>
          </p:cNvPr>
          <p:cNvSpPr/>
          <p:nvPr/>
        </p:nvSpPr>
        <p:spPr>
          <a:xfrm>
            <a:off x="-1572" y="2356"/>
            <a:ext cx="3082707" cy="6857998"/>
          </a:xfrm>
          <a:prstGeom prst="rect">
            <a:avLst/>
          </a:prstGeom>
          <a:solidFill>
            <a:srgbClr val="008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>
            <a:off x="212436" y="571893"/>
            <a:ext cx="2492664" cy="285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Calibri Light" panose="020F0302020204030204"/>
              </a:rPr>
              <a:t>Applying to the CAO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21441" r="7610" b="12997"/>
          <a:stretch/>
        </p:blipFill>
        <p:spPr>
          <a:xfrm>
            <a:off x="212436" y="5957602"/>
            <a:ext cx="2342383" cy="657010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6326B396-8152-4BC6-9D60-484BF81F9C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r="14253"/>
          <a:stretch/>
        </p:blipFill>
        <p:spPr bwMode="auto">
          <a:xfrm>
            <a:off x="4153988" y="142067"/>
            <a:ext cx="7010401" cy="657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760C58-CBB9-417B-8C75-03BB6609C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142" y="0"/>
            <a:ext cx="889685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FA63B0-2618-43BC-8ED2-60B935785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135" y="142067"/>
            <a:ext cx="9110864" cy="43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20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32A3E1-A1C8-462B-802D-6EBFDEC0D3CA}"/>
              </a:ext>
            </a:extLst>
          </p:cNvPr>
          <p:cNvSpPr/>
          <p:nvPr/>
        </p:nvSpPr>
        <p:spPr>
          <a:xfrm>
            <a:off x="-1572" y="2356"/>
            <a:ext cx="3125772" cy="6857998"/>
          </a:xfrm>
          <a:prstGeom prst="rect">
            <a:avLst/>
          </a:prstGeom>
          <a:solidFill>
            <a:srgbClr val="008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>
            <a:off x="212436" y="1198910"/>
            <a:ext cx="2492664" cy="285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CAO Application Number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21441" r="7610" b="12997"/>
          <a:stretch/>
        </p:blipFill>
        <p:spPr>
          <a:xfrm>
            <a:off x="212436" y="5957602"/>
            <a:ext cx="2342383" cy="657010"/>
          </a:xfrm>
          <a:prstGeom prst="rect">
            <a:avLst/>
          </a:prstGeom>
        </p:spPr>
      </p:pic>
      <p:graphicFrame>
        <p:nvGraphicFramePr>
          <p:cNvPr id="9" name="Rectangle 3">
            <a:extLst>
              <a:ext uri="{FF2B5EF4-FFF2-40B4-BE49-F238E27FC236}">
                <a16:creationId xmlns:a16="http://schemas.microsoft.com/office/drawing/2014/main" id="{5EF53002-D4DB-496D-BA71-39455853EF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0716272"/>
              </p:ext>
            </p:extLst>
          </p:nvPr>
        </p:nvGraphicFramePr>
        <p:xfrm>
          <a:off x="3851548" y="486287"/>
          <a:ext cx="7054850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8160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0595" y="1600202"/>
            <a:ext cx="8915400" cy="4525963"/>
          </a:xfrm>
        </p:spPr>
        <p:txBody>
          <a:bodyPr>
            <a:normAutofit/>
          </a:bodyPr>
          <a:lstStyle/>
          <a:p>
            <a:endParaRPr lang="en-US" sz="3600" dirty="0">
              <a:latin typeface="Myriad Pro" pitchFamily="34" charset="0"/>
            </a:endParaRPr>
          </a:p>
          <a:p>
            <a:pPr>
              <a:buClr>
                <a:srgbClr val="0070C0"/>
              </a:buClr>
              <a:buFont typeface="Arial" pitchFamily="34" charset="0"/>
              <a:buChar char="•"/>
            </a:pPr>
            <a:endParaRPr lang="en-US" sz="2600" dirty="0">
              <a:latin typeface="Myriad Pro" pitchFamily="34" charset="0"/>
            </a:endParaRPr>
          </a:p>
          <a:p>
            <a:pPr>
              <a:buClr>
                <a:srgbClr val="0070C0"/>
              </a:buClr>
              <a:buNone/>
            </a:pPr>
            <a:endParaRPr lang="en-US" sz="2600" dirty="0">
              <a:latin typeface="Myriad Pro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309" y="166275"/>
            <a:ext cx="11381642" cy="1009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Information: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www.accesscollege.ie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756054"/>
            <a:ext cx="12192000" cy="10194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BFB2B-8FD9-1655-D24E-399C9D18A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1"/>
            <a:ext cx="12192000" cy="51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2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753" y="0"/>
            <a:ext cx="4612943" cy="6883930"/>
            <a:chOff x="7781703" y="1393971"/>
            <a:chExt cx="2476500" cy="36957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1703" y="1393971"/>
              <a:ext cx="2476500" cy="18478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1703" y="3241821"/>
              <a:ext cx="2476500" cy="184785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23658" r="1544" b="13332"/>
          <a:stretch/>
        </p:blipFill>
        <p:spPr>
          <a:xfrm>
            <a:off x="566592" y="5934675"/>
            <a:ext cx="2062644" cy="524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D2792B-1CEE-48CD-A243-D1FD450B76EB}"/>
              </a:ext>
            </a:extLst>
          </p:cNvPr>
          <p:cNvSpPr txBox="1"/>
          <p:nvPr/>
        </p:nvSpPr>
        <p:spPr>
          <a:xfrm>
            <a:off x="4911829" y="223158"/>
            <a:ext cx="6627694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85BA50"/>
                </a:solidFill>
                <a:latin typeface="Arial"/>
                <a:cs typeface="Arial"/>
              </a:rPr>
              <a:t>DARE </a:t>
            </a:r>
            <a:br>
              <a:rPr lang="en-US" sz="2800" b="1" dirty="0">
                <a:solidFill>
                  <a:srgbClr val="85BA50"/>
                </a:solidFill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>(Disability Access Route to Education)</a:t>
            </a:r>
          </a:p>
          <a:p>
            <a:endParaRPr lang="en-US" sz="1200" b="1" dirty="0">
              <a:solidFill>
                <a:srgbClr val="3A3838"/>
              </a:solidFill>
              <a:latin typeface="Arial"/>
              <a:cs typeface="Arial"/>
            </a:endParaRPr>
          </a:p>
          <a:p>
            <a:r>
              <a:rPr lang="en-US" sz="2400" b="1" dirty="0">
                <a:solidFill>
                  <a:srgbClr val="3A3838"/>
                </a:solidFill>
                <a:latin typeface="Arial"/>
                <a:cs typeface="Arial"/>
              </a:rPr>
              <a:t>A third level admissions scheme for </a:t>
            </a:r>
            <a:br>
              <a:rPr lang="en-US" sz="2400" b="1" dirty="0">
                <a:solidFill>
                  <a:srgbClr val="3A3838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3A3838"/>
                </a:solidFill>
                <a:latin typeface="Arial"/>
                <a:cs typeface="Arial"/>
              </a:rPr>
              <a:t>school leavers whose disabilities have </a:t>
            </a:r>
            <a:br>
              <a:rPr lang="en-US" sz="2400" b="1" dirty="0">
                <a:solidFill>
                  <a:srgbClr val="3A3838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3A3838"/>
                </a:solidFill>
                <a:latin typeface="Arial"/>
                <a:cs typeface="Arial"/>
              </a:rPr>
              <a:t>had a negative impact on their second </a:t>
            </a:r>
            <a:br>
              <a:rPr lang="en-US" sz="2400" b="1" dirty="0">
                <a:solidFill>
                  <a:srgbClr val="3A3838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3A3838"/>
                </a:solidFill>
                <a:latin typeface="Arial"/>
                <a:cs typeface="Arial"/>
              </a:rPr>
              <a:t>level 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D2792B-1CEE-48CD-A243-D1FD450B76EB}"/>
              </a:ext>
            </a:extLst>
          </p:cNvPr>
          <p:cNvSpPr txBox="1"/>
          <p:nvPr/>
        </p:nvSpPr>
        <p:spPr>
          <a:xfrm>
            <a:off x="5145207" y="3556085"/>
            <a:ext cx="662769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DD00"/>
                </a:solidFill>
                <a:latin typeface="Arial"/>
                <a:cs typeface="Arial"/>
              </a:rPr>
              <a:t>HEAR</a:t>
            </a:r>
            <a:r>
              <a:rPr lang="en-US" sz="2800" b="1" dirty="0">
                <a:solidFill>
                  <a:srgbClr val="85BA5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(Higher Education Access Route)</a:t>
            </a:r>
          </a:p>
          <a:p>
            <a:endParaRPr lang="en-US" sz="1200" b="1" dirty="0">
              <a:solidFill>
                <a:srgbClr val="3A3838"/>
              </a:solidFill>
              <a:latin typeface="Arial"/>
              <a:cs typeface="Arial"/>
            </a:endParaRPr>
          </a:p>
          <a:p>
            <a:r>
              <a:rPr lang="en-US" sz="2400" b="1" dirty="0">
                <a:solidFill>
                  <a:srgbClr val="3A3838"/>
                </a:solidFill>
                <a:latin typeface="Arial"/>
                <a:cs typeface="Arial"/>
              </a:rPr>
              <a:t>A third level admissions scheme for school leavers from long-term socioeconomically disadvantaged backgrounds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2D494-F772-4C0F-8A38-394E736CB9CF}"/>
              </a:ext>
            </a:extLst>
          </p:cNvPr>
          <p:cNvSpPr txBox="1"/>
          <p:nvPr/>
        </p:nvSpPr>
        <p:spPr>
          <a:xfrm flipH="1">
            <a:off x="4911827" y="5668015"/>
            <a:ext cx="7071625" cy="83099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 / DARE  Information Sessions </a:t>
            </a:r>
          </a:p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13</a:t>
            </a:r>
            <a:r>
              <a:rPr lang="en-GB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endParaRPr lang="en-I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636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32A3E1-A1C8-462B-802D-6EBFDEC0D3CA}"/>
              </a:ext>
            </a:extLst>
          </p:cNvPr>
          <p:cNvSpPr/>
          <p:nvPr/>
        </p:nvSpPr>
        <p:spPr>
          <a:xfrm>
            <a:off x="0" y="2"/>
            <a:ext cx="3830622" cy="6857998"/>
          </a:xfrm>
          <a:prstGeom prst="rect">
            <a:avLst/>
          </a:prstGeom>
          <a:solidFill>
            <a:srgbClr val="008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>
            <a:off x="372261" y="3181349"/>
            <a:ext cx="2492664" cy="1815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CAO System: How it Works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21441" r="7610" b="12997"/>
          <a:stretch/>
        </p:blipFill>
        <p:spPr>
          <a:xfrm>
            <a:off x="212436" y="5957602"/>
            <a:ext cx="2342383" cy="6570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402F33-06A4-4116-A467-921B30C8F07C}"/>
              </a:ext>
            </a:extLst>
          </p:cNvPr>
          <p:cNvSpPr txBox="1">
            <a:spLocks/>
          </p:cNvSpPr>
          <p:nvPr/>
        </p:nvSpPr>
        <p:spPr>
          <a:xfrm>
            <a:off x="2006237" y="302907"/>
            <a:ext cx="10515600" cy="542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IE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**Aims to give applicant their highest choice**</a:t>
            </a:r>
            <a:endParaRPr lang="en-GB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GB" altLang="en-US" b="1" dirty="0">
              <a:solidFill>
                <a:srgbClr val="008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dirty="0">
              <a:solidFill>
                <a:srgbClr val="008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BD2ED0D-3998-4702-A152-6540544C7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07710"/>
              </p:ext>
            </p:extLst>
          </p:nvPr>
        </p:nvGraphicFramePr>
        <p:xfrm>
          <a:off x="4172364" y="989649"/>
          <a:ext cx="2808312" cy="4383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Level 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1.</a:t>
                      </a: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2.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3.</a:t>
                      </a:r>
                    </a:p>
                  </a:txBody>
                  <a:tcPr>
                    <a:lnT w="12700" cmpd="sng">
                      <a:noFill/>
                    </a:lnT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 dirty="0"/>
                        <a:t>4.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5.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6.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7.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 dirty="0"/>
                        <a:t>8.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9.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 dirty="0"/>
                        <a:t>10.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CDAC93A-4B93-4C1A-9AB8-3741794C4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809921"/>
              </p:ext>
            </p:extLst>
          </p:nvPr>
        </p:nvGraphicFramePr>
        <p:xfrm>
          <a:off x="7505849" y="989649"/>
          <a:ext cx="2808312" cy="4383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Level 7 / 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1.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2.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3.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4.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5.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 dirty="0"/>
                        <a:t>6.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 dirty="0"/>
                        <a:t>7.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8.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/>
                        <a:t>9.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91">
                <a:tc>
                  <a:txBody>
                    <a:bodyPr/>
                    <a:lstStyle/>
                    <a:p>
                      <a:r>
                        <a:rPr lang="en-IE" dirty="0"/>
                        <a:t>10.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168B71C-984E-4151-9345-270003C856B1}"/>
              </a:ext>
            </a:extLst>
          </p:cNvPr>
          <p:cNvSpPr txBox="1"/>
          <p:nvPr/>
        </p:nvSpPr>
        <p:spPr>
          <a:xfrm>
            <a:off x="5020110" y="5957602"/>
            <a:ext cx="4746376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>
                <a:solidFill>
                  <a:srgbClr val="822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</a:t>
            </a:r>
            <a:r>
              <a:rPr lang="en-IE" sz="2800" b="1" baseline="30000" dirty="0">
                <a:solidFill>
                  <a:srgbClr val="822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IE" sz="2800" b="1" dirty="0">
                <a:solidFill>
                  <a:srgbClr val="822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5pm deadline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9A3337-058C-ED2C-56FA-48AB5D7495BE}"/>
              </a:ext>
            </a:extLst>
          </p:cNvPr>
          <p:cNvSpPr txBox="1"/>
          <p:nvPr/>
        </p:nvSpPr>
        <p:spPr>
          <a:xfrm>
            <a:off x="372261" y="574248"/>
            <a:ext cx="3086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Check the statement of information the CAO sends in May</a:t>
            </a:r>
            <a:endParaRPr lang="en-I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65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8214-3DA0-F1F0-9281-D9734626EE25}"/>
              </a:ext>
            </a:extLst>
          </p:cNvPr>
          <p:cNvSpPr/>
          <p:nvPr/>
        </p:nvSpPr>
        <p:spPr>
          <a:xfrm>
            <a:off x="0" y="0"/>
            <a:ext cx="4138863" cy="6858000"/>
          </a:xfrm>
          <a:prstGeom prst="rect">
            <a:avLst/>
          </a:prstGeom>
          <a:solidFill>
            <a:srgbClr val="F99D1C"/>
          </a:solidFill>
          <a:ln>
            <a:solidFill>
              <a:srgbClr val="F1AB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erson walking down a sidewalk looking at his phone&#10;&#10;Description automatically generated">
            <a:extLst>
              <a:ext uri="{FF2B5EF4-FFF2-40B4-BE49-F238E27FC236}">
                <a16:creationId xmlns:a16="http://schemas.microsoft.com/office/drawing/2014/main" id="{7B2EA3C6-8D3A-348D-B319-D3686CA5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r="32950"/>
          <a:stretch/>
        </p:blipFill>
        <p:spPr>
          <a:xfrm>
            <a:off x="0" y="0"/>
            <a:ext cx="413886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A3A443-3083-7B2F-BA18-CFA29B646AFB}"/>
              </a:ext>
            </a:extLst>
          </p:cNvPr>
          <p:cNvSpPr txBox="1"/>
          <p:nvPr/>
        </p:nvSpPr>
        <p:spPr>
          <a:xfrm>
            <a:off x="0" y="357821"/>
            <a:ext cx="4138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99D1C"/>
                </a:highlight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CAO Offers Schedules</a:t>
            </a:r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CD474EE3-E966-68D9-3B32-ED481F64EA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0" y="5779094"/>
            <a:ext cx="1706355" cy="721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2D5B53-6B50-C9D2-F79A-75FC31E819E9}"/>
              </a:ext>
            </a:extLst>
          </p:cNvPr>
          <p:cNvSpPr txBox="1"/>
          <p:nvPr/>
        </p:nvSpPr>
        <p:spPr>
          <a:xfrm>
            <a:off x="4534262" y="630762"/>
            <a:ext cx="7138737" cy="5148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Subsequent Rounds - you can accept or ignore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 Places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Upgrades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Deferral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 Selection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Accepting a place on CAO- you can change your mind</a:t>
            </a:r>
          </a:p>
        </p:txBody>
      </p:sp>
    </p:spTree>
    <p:extLst>
      <p:ext uri="{BB962C8B-B14F-4D97-AF65-F5344CB8AC3E}">
        <p14:creationId xmlns:p14="http://schemas.microsoft.com/office/powerpoint/2010/main" val="370664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hISERAQEBQVEhIQFxQQEBAQFBYXEBUVFBIVFBUWEhcXICYeFxkjGxYVIC8gIycqLywsFR4xNTIqNSYrLCkBCQoKDgwOGg8PGi8lHCQvNSosKiwsLCwsLDQwKSwvLCksLCwsLCwpKSw2NC8tLSwpLCwsLDQuLCwsLCwsLCwsLP/AABEIAMEBBQMBIgACEQEDEQH/xAAbAAEAAQUBAAAAAAAAAAAAAAAABQEDBAYHAv/EAEYQAAEDAgQCBwUFBQUHBQAAAAEAAgMEEQUSITEGQRMiUWFxgZEHFDJCoSNScsHRM1OCkrFioqPi8BUWJEOywuEXJVRjc//EABoBAQADAQEBAAAAAAAAAAAAAAACBAUDAQb/xAAwEQACAQIFAgQFAwUAAAAAAAAAAQIDEQQSITFRE0EUMmGhcYGRwfAi0fEFI0JSsf/aAAwDAQACEQMRAD8A7iiIgCIiAIiIAiIgCIiAIiIAiIgCIiAIiIAiIgCIiAIiIAiIgCIiAIiIAiIgCIiAIiIAiIgCIiAIiIAiIgCIiAIiIAiIgCIiAIiIAiIgCIiAIiIAiIgCIiAIiIAiIgCIiAIiIAiKMxPiKCC4e67v3bNX+fIedl42krsjKSiryZJqjngC5NgNydlomIcdSuuImiIdp6z/AK6D0KgKmukkN5Huf+Ik+g2CrSxUVtqUZ4+C8qudIqOJKZm8rSexl3f9N1Hy8dQD4WyO8gB9StAMituqAFXeKl2KssfUe1kbw/2gN5QnzeB+RXj/ANQh+5/xP8q0V1YF498Ch4qfJxeOq/7eyOhR+0GP5onj8Lmn+tlnU/GtK7cuZ+Nh/q265gKsK62oC9WLlyTjjqvxOwUuIRSaxva/8LgT5jcLIXG2T63BsRsRv5Kcw7jKeKwc7pW/dk1Pk7f1uu8MWn5kW4Y+L86sdIVCVo2K+0qzB0ERzEdZ0p6jT3BurvE2WlYpxBPP+2lc4fcvZn8o0WxRwsqqUr2RZ8VBq8Hc6xW8WUkWj52XHysOd3mGXsoef2m0o+Bkr+8Na0f3jf6LlbpQrZqgr0cDTW92cniJdjpb/ao3lTuPjIB/RpXke1Qf/H/xf8i5p76EFcF08HS492R68+TqUXtRi+eGQfhc139bKRpvaJRu+Jz4/wAbD/2XXHhWhXG1QUHgqbJKvI7tRY1BN+ylY8/da4Zv5d1mrgAmCl8O4sqobdHK4tHySddnhZ23lZV54B/4v6nRYjlHaEWi4T7T2GzamPIf3kV3M82nrDyutyoq+OZofE9r2nm038j2HuKpVKM6fmR3jOMtjIREXImEREAREQBERAFjV+IxwsL5XBo5dpPY0cyrWIYqyIsjuOklOWNvedAXW2bfmtMr8KqKiefO8PMA677OEbSWh4jjB3NiD569/KpNryq7K9Wq4q0FdjGeMpZbtivFH3H7Q+JG3gPVa4ZFlswzN7u3OOkqSOjis7PlJ+N3INtd3eAtix/DTUyimgkY0UbAZs4fe7hpmcBa9h283Ki6dSonJmW6VWteUt+352NOdOArD6lZeHYP0zQ4SNuXBgjY18kupAzFrRo3W9ydlKYbwaffvdZnBzWM6Z/Rk6tOgF9MpuR5Kt06jtZbldUakrWW5rL5yrLnlZmNthE0gpzeMEho63VsbWJdqdr371fwzAOma1wlaC9wjEbWvfILuy5ntaOq3vvsuXTm5uC1aODpTc3BatETdVAWwxcEymqfSZ4w9jBLm6xYWkgdlwddisWPh0veyGKWOWZzi10bM3Uyglxc8gNIFtxfuuvOjU3sPD1d8pFBegVPVHBkrWVDg4O921lBY9oItcmJzhZ4Fj2beC18lQnCcHaSE6cqeklYusedgr4d5q21thbnzKLRw9DKry3M+rWctFsXS8LArqU2Lo+W7fzb+iykBWzh8VKk/QjSrypSvE110qtEqRxekt9o3Z2jh2O7fNSM/BEopoquORkzJXsia2MOzBz3ZQHXFh1rDxIX0KqwaTvufQUp9aOaJrd1QOW1VHs+mimkilljjEcRqRKQ8xvjb8ZFhu02BB7R2hbJxBSMrcKoKlz2ROa5rZJXNdYk3idcMBNy8N3UJYmCatqn3LCoyaZzK6qHlbHiHAcsFSymlmhYJGGVs7i4RWBykbXzXtp37q7JwG9kTasyNkpmvAmIa9jwwSBrnBrh1m25g7G6n16Wmu5Hpz4NbbUEK/HWrZ/aFwlBSGGWndljmaMsTi9zi4HrODjcAZXM0J7VreCYV7xIWdLHCAMzpJiQwagWFtzr9CkakJwzrY9cZRll7l+OoBWfh2KSQvEkLyx3a079zhs4dxVyfgWZkDapkjHwZg17y17HMGfJnLXDVt+YJ0WZiHBb6ZodPUQNa4Xid9oekNrkCzdNLb9q5OrSatcmoS4N04c9ojJLR1Vo3nQSD9k78V/gP08FuYK4/QcGTSQwTFwaKkgRjK91rgkGQtHUBtvruFL4TxDPh0vutYC6IWtbUtadnRn5maHq9xtY6HOq4eEm+k9eP2LUKkl5/qdKRWqepa9rXsIc1wu1zTcEHmFcus8slUREAUfjeLtp4jI7UnRjfvO/TtWeSuX8SYyaiZzgfs2dWMd3b4nf07FxrVMkfUq4mv0oabvYtjF3GdtQ/rua4PIva+U3DR2DkrbeO5hUTzuZfNG6KNnyR3c03I+bbXt+iwl4kiBB791nqrOOxjwxE4bP1PeAcS9DUOq5mGaV/VY5zw1rc2hJ0PLS+gAup8+8xMnpDE0VNf0spkNQzNax5W0blDhv97y1J1KTo1pN7AAC+p0A8Vs/tA4hYJDFBbpjGIJpAdQ0Eu6NvZcnrdtgORXWhVbjJz7ff7lnD1m4Sc3t9/uZkeNOIhkZTtjhojZzveA2jLrAaWb9o4ciL2JXqnr5466pY6nJlrWtdH9u0WYxjgcj8traX2vpzViunp5qfDoWyxsp4sr6prnWk6jR1cm7iSX7czdZeH8VU81dPUOe1jYIhFTiTTNmcXPdflsB4FWrt2t6fn0Lt75deLfTX2NP/wB1pj709jQG0xc2XNK0lmVuYi+maw5gLcGVExjoHMpWtYzLIy1S1kDjlGsjbau3IBN730NioyWtjbhskDaiF9RVy5pnB5DR0kguSXAGwDQDpzKx+PcRjkFJBTyNfFCwi7DfrNytFx4AepVdQjQzVPzfQrxhGhmqen30LkfHLIquqnMJL5csZ+1aWt6MZTkIbqCQDfXZQfDuMGkmFQ0Z9HNc0ndriDv26BR7WKt1nzxUm012dyhPEybTXZ3JPE8dhlMxjjeHzuzF0kxc1l3ZnCNoDRY3PxXWDCNb9n9VaACvxDRThN4iqs3Yq4uvKcbs9Ki9WRapkHlFVEB5fGHAtOzhb9Cq8J8avoGzxFvSNdcxtOzZQbA+HPyVVBYk37V/fZ3qAVr4G1SLpS23Nb+mVXGTiviTMnG8j8O9weLvvlMxOvRZg8t7dSAPAKtLxhG3DZMOfG5xdncJA4DK7P0jLCx0BAPqtbVLLT8PC1lzc2erK9/Sx0Wj4x9+qaLoqcPmpA4jpZWhrw5gY7cDr3DSNd7qUnxN98TifT3jc1zq1slWwuZnhYB0Vxo3KR26kW7FyiCodG9skZyuYQ4EdoXSeIsaiqMLlqw3LUSiGkm5HqyiSxHgHHwKpVcPllFLbb4aliFW6bYcXVtBSRTU51P/AAbnVMcc0mRrgLBzTfq73AvYEclAcIcOVcVWZvdw91GT0kMjmh9yw2c1pPW3uCNL2sVNUuNRVWHUsbJGRVVC6N8YkOVp6MZbZuV2nnpcDyma7jOmZiNIWvac8T4qp7TdguWujF+ZDs/83eoKc4qVNLe+nH8nuWLak2WXYy8xvm91LqbEy1khfVNIBfH0bQ3T7IWFje9jbZYnEEE7qB1NPTEClBfFM+oiz9RpILdAJLMcA61r3IGu2bHJS9DXULqmHo5nPmpSHG8ech4DtLNyyWsL6gKK4sq46zDoHmaMVVMDnZ0gs9o6kgadjfI1w7bd65U7Zlbn+P2Oktn8CGwf2iZaX3OpYZIwMgLXFrwBqMruRBt27euHWYpDI2MQse3JmDpJpC+SS5uL6BoA1GgC1vQrePZnX0sck/vBax+UNie8Ahm+YtBBF9vTxWjOlGjeokVYTc/0szeCuLTTPEUhvBIdf/rcfmHd2jz8erNfdc+kwuHEaWWeAM94gc9nSRNytnybEtH3hqDyJ7FlezziHpIzTPN3RC8ZO5j2t/CbDwI7Fn14qonUirNbotU24/pfyN6uitteio2LBE8X1/RUzwNHSfZjwPxfS/quaLcfaFUdaGPsDnept+S05ZeIledjCxs81VrgK5G1eWMup44THAyF1SXl1Q4MhhjyhxJIF3Odo0aj19OcIOb0K9OnKo7RISTEaiNhjhldG0klzWm1yQBe+42WwTNFLhDXSNaZpgWsJa3OOlJdqbXuGXN/BUxHh6L3yCmieXZxnlaSCWNabuuR2j8u1XuJ2x1da2lkc5kFLG6SV7MoDHEAjOToBYAeJt2qzTjOKafbRfM0KMKkFJS7aL5nOHRXsdR22W3TUlA6ahhoAXSmVhkkfmILRqc7XaE6E6C2hC9YPw/R1VS+GF8+SNheZHBmpzhummgseYvvtbXO4MwKNuJVLoy5zKS8bXPIvnd1CdABykValRlF2kk7u1+DhRoTi7SSabtfj4EhibGPxWjp42MDYWPllAY23WaRYi3c3wzLVOOZ2urpGsAa2FrYrNAAvbM7bndxHktp4QlEtXiVe74AeiY7lkbqf7rY/Va1DhTHwzYnWOeI5ZHFkcVukeXOPN2jRe/p4X714ucGo937Is14ucGo937LQ15dBgxCCI0FPQFj3ySMFR1A5zo8t3ue4i4O5sNvJQXF3DsNMIHRPJ6UXMb3Nc5ugNwW8tbLL4FpY4GVGIzfDEDHH+I2LsvebtaPFyq4aMqVVwa154KuHjKlVdNrXngt+0WhijqWdE0NMjM72tFhfMQHWGxNvotci2XrEsUfUzSTybvOg5Bo0AHcFbhOpHmlOUfEtx2Zn49qUpOO1y6qL0qLTMkoqKqoUR6kUJUlwnwxTV008cz5GyRhrmiMtALbAEm7TrchRhKkfZjWf+5f/rHK30yvH/StHDRlGM5x7I1/6ZD+7d7Hqt4Hp3UUtTRyySPpXPZUNkAAd0f7QsaNW2HWFybjvWXQ8D0PR0LZZJDLXNJbJG9mVj+jD8uSxuNxc8xyup3guMCtxmlcOq6XpMvK0pff6FqgOHMIjo6MYnM0zSslEdO1ziGRgTdDmsOdw4+Q23Vp1Z2azPtb1utDfUI72/EYeFcChk9d7yXvZh7RJlhsHzXaZGZb3sMrdR2myk+JsLdWPw0NqnuhrCCIpHNc+I9HnJFrZurca7HmbqV4pxl9DicMzGF8dXEIpGNBJc6J51aBuQHtVnGMBhmaMTw05J6c9K+EaNdluXDJ8j99tzcHXUR6spSjOXGnF7fue5Ek4og8S4Goujq3RPmhfQvLZWTPYTKxoa5zmCwsXNPVOxNtNVh8VcCQxQUdRRvkeypc2MmUtJBkAMZ6rRbZwPkttbLR4xC1k7TDUObeN9i1xHIsJ0kZfkbjXSxXqhwqR2HVWHSWNRRG8RGzspE0Dm9xtb1CRrTju9U9Uw6cXsiHrfZnR9L7lHJMyp6ETslkLTFIczmkFoFx8PI6A8+djA/ZpTSxSCSSeOppzkqGdRzWkWccjct3AtvlN+YOuyn+J67NBh2Lxf8AJczpbfu5bNeD4PAH8RUtWzNhraWpb+zrm+7SHkXgZ4XeNsw8godaoo7/AMrsS6cL7HP8Y4BiMdLVUMjnU9Q+ON5mtmj6RwaHkgDS+hHbbt0kcQ9m1IXzwRPlhngax7H1D29DOHNJvsLC4LSRsRsVsuG0LWyV+FyaRyA1FN3MlJvk72PBt+EKJw/iGKpbJQ4nFd9OTE+UB1muBy3zN1be2hvr3qfXqvvt9/8ApHpwXbcj/YxiVn1FMT8VpGjw3/JQOG4iaeqbINOjkcHD+zmLXD0upDEMDdhFZBVxO6SlldlEnMX1yvtoTa5BG+U7WUVj9VDJUzSU5JjkcZBcWsXauA7sxNvFWqajKcmtpI5NtRSe6O402rb+iKP4RqS+ipnncxtB8WjKf6IsaatJovRd1c1z2gj7aI/2P+5y1ULefaBR3jilHyksd4O1H1H1WjhZFdWqMwsXG1Vl6M2XQMkGJUwvbM3+aKS3Lu18wfTX+GMYp4Y5g94ildcMlc0ubbLpt2G5tpdYFNj0FLG6CnmMks5a2WqLCGRt1GZrPiJAc4+Pou1FWV29HuWMNFQjdtZXv6cEjwBhzIW1NZIQGtzRh5uQGs60hHdcAfwleeKBGcLdPCCPeJGTPe62d5c86ut3bDkNFYxbHKMYeKKnnNxkaSY3dYGQGRztO8uNvBVxbF6F9BHRMqD1OhZnMb9mvbmcRbsubXXXaDiuPcs6Rg4J9ue7LnAsIpaCprXbuzFt+YjBDR5vLh6KvDjjTYTUVTv2k+eQHndx6KP69b+JeMZxmhfRR0UNQWNBiYXdG4kta4ZiRYa/N4hU4hxihmpYKOOoLGMdG0no3E5GNI10Gu3nZeRjkSXC9zyKyRST2XPdnun/AOFwJztn1DS7vPTHKP8ADt6K7wRi8FRTDD6gAuDS0MdtIy5cLf2h+QIVniTiWifHSMjf0kcE0Tnw5DZ0bAR8wANhy5r1jeIUM1RBVuqerAGlsUcbukc5ri+2Y6AbC3ce1Rs01bWys18d2NpLK1orW5vuzWOKuH/dKkxhxdG5ofHf4g0kjK7vBB+i9YtirHUdHSRH4M8lQLEdcuu0d+jivVfj7KuuZLMCIAWMLeYjDiTe3iSbdqy+Nayie6IUbWAtDhI6NuVpGmUbC5GuveqUlZ1JxemxRkrOpOD02NbAVc1tezX9VRUuqEZOLTRmy1VmZYKLHgkscp2Pw/oshbsJqccyM2UcrswqWXoBUlcGgk7BWKcbslFGDiM2VtubtPLmr3AVRkxGkPa8s/nY5v5hRFXPmcT6K9gle2Cohnc0vEThJlBsSW6t18bL6KnRy0XHu0fQ4SHTSudVxHHqKhrauWQSNqJY4yRuyQBvVLPum7bG/wB2/MrWuGOL6R1FLRYhfIXOIy31D39JoRqCHahQfGnE8ddJFK2IxvY0scS6+Zt7t0sLWJd/MtcIXGnhbw/Ve+nysaEq1pabHTqn2jUb2w1GV4npZHiGPfNG89G7MeRMevc4Dfn5/wB8qGCWrrIZJHyVTQBSloEYeGgZif4RfxPlzPKq2U1g48v87Eeu+DoFNxTSVFLRR1Ej6eWiLC18TQcwYzJbuBFvTyWXRe0an9/qal+dsLoo4YgGjM/I5zi9wvpuQO4rmlksvXg4u+p512b9Q8Y0bHVNIc76GozEB4AdGZL52tt8o5Hl5XVniviyA0tHSUr3ymneyQzPFiBG1zW7bnrcvu960eyKSwsU73PHWdrHT8T4+onzUtQx0olp3ZXHIMr4n2EgOt+Vx/5VH+0KhbPK9jHuZVgCqa5rRq1uQOGpvduhB7B3rmKKPgocs968jdcZ4lpf9muoYnSzkva5rpmgFjWvDtxubC38RWRhvEFA/DfdpmASsa7IWtGfpNSHB2+9u62hWiNCzKGjLnBrRdziGgdpJsB6qbw8UrXe9yPUd/Y7bwMwigpr82k+r3Ef1VVKYbRiKGKIf8tjWfytARYVSWaTfqaMVZJDEqETRPids8Wv2HcHyNiuQ4hG6J743izmEtI8OzuXZ1qPHXCxnb08IvKwdZo3e0dna4cu0adio4qm5RzR3RRx1BzjmjujnLqi+itXHYvCLGzMwMzDomleHwBe1W6ZhmZYMAXnoAsgheCFFtjMy0IQnQhXLJZRuxdlGi2io2MBekXlzy56uqIqhRPChbdX6efXK7fke3/yrQV1tMXDbQfN2HuKt4as4O3YhOnnRlkhoJOgG5UJiFdnNhoBsPzKrUSucct82XQdh7+9YMjSCQRYjcHdfa4GhHKqnJYwuFs80zyV5KqqLVNQIiIAiIgCIiAIirZAUVQF6DFdZEgEMa6D7OeHS+UVDx1IdW3+aTlbw38bLXOG+H31MrY2Dve7k1vMn9Oa7Xh9AyGNkUYs1gsO09pPeTqs/GV8kci3ZZoU8zuzIREWKXwiIgNO4t4HExdPT2bIdXs2a89o+676H6rnFRTuY4seC1zdC1wsQu8KHxrh2KoFpGgkbOGjh4EKlWwaqax0fsZWLwSk88DjaLasU4EkYSYnZh2O0d67H6KDmwaVu7SsyeHqQ8yMeVKcd0YKqrxo3j5SvPuzvun0K5WZCxZIVLLJ91f90+hVRQSHZjvQrzKxYxLIpGPBJT8tvxEK8MDDf2kjW9w3+v6KSozeyPVBvZEQr9NRvf8AC0nv5eqmIaWIfAx0h7XbfX9FJQYZNJp8Dexun1VmngZS3LEMNN7kRFhjGftDnd+7Z+f+gs9uGSS2BGVg2YNvNbLh3C4buFPQYW1vJalLCwpl+lh1HbVnP5+FRbQa8lE12EHaVt7bPHxBdddQNPJYNVgjXclp4eoqWzLXT01OJ1WBPbqw52/3vTmo1zCDYix7DuuvYhwnuW6HuWuYhw+7Z7A4dttVqwxEXucXT4NDRbBPw83kSzuO31/VYz8AeNrO8F3Uk9iDTRE2TKs92GvG7SvIoz2H0XtwYeVegxZooz2K42iPYUueEeIlcbCpFmHO7PVZlNgbnd/gvHJLc9SbIdkCm8F4bkmcABYdq2HCOENQXDyW94VhDYgNLHkOxU62KUVodoUm9z1gOCR0sQjYNTq93MnvUkvICqsWUnJ3ZfjorIqiIokgiIgCIiAtvhBWBU4Qx24Umilc5SpRkavPw0PlWFJw9INj9At0LQvJiCi1B7orywxozsFm7foFb/2DMfmPkB+i3zoQnQheZIcEfC+iNGbwq93xOcfM2WXTcHNG4W3iIKoYFJKK2RNUGQtNgDG8lIxUQGwWVZVXubg6qgu54bGAvWVVReXOqikFQhVReEjw6MFYs2HNdyWaqKSk1sQcEzX6rhtjuSiajg8ctPBbsqFgXZV5I5ulwc7l4TfyJWO7haT/AEAulGELyaYLqsUyHSfBzccLSf6AWRFwk7mSuge7BehAEeKY6T4NOpeEmjcXUzSYC1vKymg0Kq5SryZNUuSzDShuw81eARVXBtvc6qKQREXhIIiIAiIgCIiAIiIAiIgCIiAIiIAiIgCIiAIiIAiIgCIiAIiIAiIgCIiAIiIAiIgCIiAIiIAiIgCIiAIiIAiIgCIiAIiIAiIgCIiAIiIAiIgCIiAIiIAiIgCIiAIiIAiIgCIiAIiIAiIgCIiAIiIAiIgCIiAIiIAiIgCIiAIiIAiIgCIiAIiIAiIgCIiAIiID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28" name="AutoShape 4" descr="data:image/jpeg;base64,/9j/4AAQSkZJRgABAQAAAQABAAD/2wCEAAkGBhISERAQEBQVEhIQFxQQEBAQFBYXEBUVFBIVFBUWEhcXICYeFxkjGxYVIC8gIycqLywsFR4xNTIqNSYrLCkBCQoKDgwOGg8PGi8lHCQvNSosKiwsLCwsLDQwKSwvLCksLCwsLCwpKSw2NC8tLSwpLCwsLDQuLCwsLCwsLCwsLP/AABEIAMEBBQMBIgACEQEDEQH/xAAbAAEAAQUBAAAAAAAAAAAAAAAABQEDBAYHAv/EAEYQAAEDAgQCBwUFBQUHBQAAAAEAAgMEEQUSITEGQRMiUWFxgZEHFDJCoSNScsHRM1OCkrFioqPi8BUWJEOywuEXJVRjc//EABoBAQADAQEBAAAAAAAAAAAAAAACBAUDAQb/xAAwEQACAQIFAgQFAwUAAAAAAAAAAQIDEQQSITFRE0EUMmGhcYGRwfAi0fEFI0JSsf/aAAwDAQACEQMRAD8A7iiIgCIiAIiIAiIgCIiAIiIAiIgCIiAIiIAiIgCIiAIiIAiIgCIiAIiIAiIgCIiAIiIAiIgCIiAIiIAiIgCIiAIiIAiIgCIiAIiIAiIgCIiAIiIAiIgCIiAIiIAiIgCIiAIiIAiKMxPiKCC4e67v3bNX+fIedl42krsjKSiryZJqjngC5NgNydlomIcdSuuImiIdp6z/AK6D0KgKmukkN5Huf+Ik+g2CrSxUVtqUZ4+C8qudIqOJKZm8rSexl3f9N1Hy8dQD4WyO8gB9StAMituqAFXeKl2KssfUe1kbw/2gN5QnzeB+RXj/ANQh+5/xP8q0V1YF498Ch4qfJxeOq/7eyOhR+0GP5onj8Lmn+tlnU/GtK7cuZ+Nh/q265gKsK62oC9WLlyTjjqvxOwUuIRSaxva/8LgT5jcLIXG2T63BsRsRv5Kcw7jKeKwc7pW/dk1Pk7f1uu8MWn5kW4Y+L86sdIVCVo2K+0qzB0ERzEdZ0p6jT3BurvE2WlYpxBPP+2lc4fcvZn8o0WxRwsqqUr2RZ8VBq8Hc6xW8WUkWj52XHysOd3mGXsoef2m0o+Bkr+8Na0f3jf6LlbpQrZqgr0cDTW92cniJdjpb/ao3lTuPjIB/RpXke1Qf/H/xf8i5p76EFcF08HS492R68+TqUXtRi+eGQfhc139bKRpvaJRu+Jz4/wAbD/2XXHhWhXG1QUHgqbJKvI7tRY1BN+ylY8/da4Zv5d1mrgAmCl8O4sqobdHK4tHySddnhZ23lZV54B/4v6nRYjlHaEWi4T7T2GzamPIf3kV3M82nrDyutyoq+OZofE9r2nm038j2HuKpVKM6fmR3jOMtjIREXImEREAREQBERAFjV+IxwsL5XBo5dpPY0cyrWIYqyIsjuOklOWNvedAXW2bfmtMr8KqKiefO8PMA677OEbSWh4jjB3NiD569/KpNryq7K9Wq4q0FdjGeMpZbtivFH3H7Q+JG3gPVa4ZFlswzN7u3OOkqSOjis7PlJ+N3INtd3eAtix/DTUyimgkY0UbAZs4fe7hpmcBa9h283Ki6dSonJmW6VWteUt+352NOdOArD6lZeHYP0zQ4SNuXBgjY18kupAzFrRo3W9ydlKYbwaffvdZnBzWM6Z/Rk6tOgF9MpuR5Kt06jtZbldUakrWW5rL5yrLnlZmNthE0gpzeMEho63VsbWJdqdr371fwzAOma1wlaC9wjEbWvfILuy5ntaOq3vvsuXTm5uC1aODpTc3BatETdVAWwxcEymqfSZ4w9jBLm6xYWkgdlwddisWPh0veyGKWOWZzi10bM3Uyglxc8gNIFtxfuuvOjU3sPD1d8pFBegVPVHBkrWVDg4O921lBY9oItcmJzhZ4Fj2beC18lQnCcHaSE6cqeklYusedgr4d5q21thbnzKLRw9DKry3M+rWctFsXS8LArqU2Lo+W7fzb+iykBWzh8VKk/QjSrypSvE110qtEqRxekt9o3Z2jh2O7fNSM/BEopoquORkzJXsia2MOzBz3ZQHXFh1rDxIX0KqwaTvufQUp9aOaJrd1QOW1VHs+mimkilljjEcRqRKQ8xvjb8ZFhu02BB7R2hbJxBSMrcKoKlz2ROa5rZJXNdYk3idcMBNy8N3UJYmCatqn3LCoyaZzK6qHlbHiHAcsFSymlmhYJGGVs7i4RWBykbXzXtp37q7JwG9kTasyNkpmvAmIa9jwwSBrnBrh1m25g7G6n16Wmu5Hpz4NbbUEK/HWrZ/aFwlBSGGWndljmaMsTi9zi4HrODjcAZXM0J7VreCYV7xIWdLHCAMzpJiQwagWFtzr9CkakJwzrY9cZRll7l+OoBWfh2KSQvEkLyx3a079zhs4dxVyfgWZkDapkjHwZg17y17HMGfJnLXDVt+YJ0WZiHBb6ZodPUQNa4Xid9oekNrkCzdNLb9q5OrSatcmoS4N04c9ojJLR1Vo3nQSD9k78V/gP08FuYK4/QcGTSQwTFwaKkgRjK91rgkGQtHUBtvruFL4TxDPh0vutYC6IWtbUtadnRn5maHq9xtY6HOq4eEm+k9eP2LUKkl5/qdKRWqepa9rXsIc1wu1zTcEHmFcus8slUREAUfjeLtp4jI7UnRjfvO/TtWeSuX8SYyaiZzgfs2dWMd3b4nf07FxrVMkfUq4mv0oabvYtjF3GdtQ/rua4PIva+U3DR2DkrbeO5hUTzuZfNG6KNnyR3c03I+bbXt+iwl4kiBB791nqrOOxjwxE4bP1PeAcS9DUOq5mGaV/VY5zw1rc2hJ0PLS+gAup8+8xMnpDE0VNf0spkNQzNax5W0blDhv97y1J1KTo1pN7AAC+p0A8Vs/tA4hYJDFBbpjGIJpAdQ0Eu6NvZcnrdtgORXWhVbjJz7ff7lnD1m4Sc3t9/uZkeNOIhkZTtjhojZzveA2jLrAaWb9o4ciL2JXqnr5466pY6nJlrWtdH9u0WYxjgcj8traX2vpzViunp5qfDoWyxsp4sr6prnWk6jR1cm7iSX7czdZeH8VU81dPUOe1jYIhFTiTTNmcXPdflsB4FWrt2t6fn0Lt75deLfTX2NP/wB1pj709jQG0xc2XNK0lmVuYi+maw5gLcGVExjoHMpWtYzLIy1S1kDjlGsjbau3IBN730NioyWtjbhskDaiF9RVy5pnB5DR0kguSXAGwDQDpzKx+PcRjkFJBTyNfFCwi7DfrNytFx4AepVdQjQzVPzfQrxhGhmqen30LkfHLIquqnMJL5csZ+1aWt6MZTkIbqCQDfXZQfDuMGkmFQ0Z9HNc0ndriDv26BR7WKt1nzxUm012dyhPEybTXZ3JPE8dhlMxjjeHzuzF0kxc1l3ZnCNoDRY3PxXWDCNb9n9VaACvxDRThN4iqs3Yq4uvKcbs9Ki9WRapkHlFVEB5fGHAtOzhb9Cq8J8avoGzxFvSNdcxtOzZQbA+HPyVVBYk37V/fZ3qAVr4G1SLpS23Nb+mVXGTiviTMnG8j8O9weLvvlMxOvRZg8t7dSAPAKtLxhG3DZMOfG5xdncJA4DK7P0jLCx0BAPqtbVLLT8PC1lzc2erK9/Sx0Wj4x9+qaLoqcPmpA4jpZWhrw5gY7cDr3DSNd7qUnxN98TifT3jc1zq1slWwuZnhYB0Vxo3KR26kW7FyiCodG9skZyuYQ4EdoXSeIsaiqMLlqw3LUSiGkm5HqyiSxHgHHwKpVcPllFLbb4aliFW6bYcXVtBSRTU51P/AAbnVMcc0mRrgLBzTfq73AvYEclAcIcOVcVWZvdw91GT0kMjmh9yw2c1pPW3uCNL2sVNUuNRVWHUsbJGRVVC6N8YkOVp6MZbZuV2nnpcDyma7jOmZiNIWvac8T4qp7TdguWujF+ZDs/83eoKc4qVNLe+nH8nuWLak2WXYy8xvm91LqbEy1khfVNIBfH0bQ3T7IWFje9jbZYnEEE7qB1NPTEClBfFM+oiz9RpILdAJLMcA61r3IGu2bHJS9DXULqmHo5nPmpSHG8ech4DtLNyyWsL6gKK4sq46zDoHmaMVVMDnZ0gs9o6kgadjfI1w7bd65U7Zlbn+P2Oktn8CGwf2iZaX3OpYZIwMgLXFrwBqMruRBt27euHWYpDI2MQse3JmDpJpC+SS5uL6BoA1GgC1vQrePZnX0sck/vBax+UNie8Ahm+YtBBF9vTxWjOlGjeokVYTc/0szeCuLTTPEUhvBIdf/rcfmHd2jz8erNfdc+kwuHEaWWeAM94gc9nSRNytnybEtH3hqDyJ7FlezziHpIzTPN3RC8ZO5j2t/CbDwI7Fn14qonUirNbotU24/pfyN6uitteio2LBE8X1/RUzwNHSfZjwPxfS/quaLcfaFUdaGPsDnept+S05ZeIledjCxs81VrgK5G1eWMup44THAyF1SXl1Q4MhhjyhxJIF3Odo0aj19OcIOb0K9OnKo7RISTEaiNhjhldG0klzWm1yQBe+42WwTNFLhDXSNaZpgWsJa3OOlJdqbXuGXN/BUxHh6L3yCmieXZxnlaSCWNabuuR2j8u1XuJ2x1da2lkc5kFLG6SV7MoDHEAjOToBYAeJt2qzTjOKafbRfM0KMKkFJS7aL5nOHRXsdR22W3TUlA6ahhoAXSmVhkkfmILRqc7XaE6E6C2hC9YPw/R1VS+GF8+SNheZHBmpzhummgseYvvtbXO4MwKNuJVLoy5zKS8bXPIvnd1CdABykValRlF2kk7u1+DhRoTi7SSabtfj4EhibGPxWjp42MDYWPllAY23WaRYi3c3wzLVOOZ2urpGsAa2FrYrNAAvbM7bndxHktp4QlEtXiVe74AeiY7lkbqf7rY/Va1DhTHwzYnWOeI5ZHFkcVukeXOPN2jRe/p4X714ucGo937Is14ucGo937LQ15dBgxCCI0FPQFj3ySMFR1A5zo8t3ue4i4O5sNvJQXF3DsNMIHRPJ6UXMb3Nc5ugNwW8tbLL4FpY4GVGIzfDEDHH+I2LsvebtaPFyq4aMqVVwa154KuHjKlVdNrXngt+0WhijqWdE0NMjM72tFhfMQHWGxNvotci2XrEsUfUzSTybvOg5Bo0AHcFbhOpHmlOUfEtx2Zn49qUpOO1y6qL0qLTMkoqKqoUR6kUJUlwnwxTV008cz5GyRhrmiMtALbAEm7TrchRhKkfZjWf+5f/rHK30yvH/StHDRlGM5x7I1/6ZD+7d7Hqt4Hp3UUtTRyySPpXPZUNkAAd0f7QsaNW2HWFybjvWXQ8D0PR0LZZJDLXNJbJG9mVj+jD8uSxuNxc8xyup3guMCtxmlcOq6XpMvK0pff6FqgOHMIjo6MYnM0zSslEdO1ziGRgTdDmsOdw4+Q23Vp1Z2azPtb1utDfUI72/EYeFcChk9d7yXvZh7RJlhsHzXaZGZb3sMrdR2myk+JsLdWPw0NqnuhrCCIpHNc+I9HnJFrZurca7HmbqV4pxl9DicMzGF8dXEIpGNBJc6J51aBuQHtVnGMBhmaMTw05J6c9K+EaNdluXDJ8j99tzcHXUR6spSjOXGnF7fue5Ek4og8S4Goujq3RPmhfQvLZWTPYTKxoa5zmCwsXNPVOxNtNVh8VcCQxQUdRRvkeypc2MmUtJBkAMZ6rRbZwPkttbLR4xC1k7TDUObeN9i1xHIsJ0kZfkbjXSxXqhwqR2HVWHSWNRRG8RGzspE0Dm9xtb1CRrTju9U9Uw6cXsiHrfZnR9L7lHJMyp6ETslkLTFIczmkFoFx8PI6A8+djA/ZpTSxSCSSeOppzkqGdRzWkWccjct3AtvlN+YOuyn+J67NBh2Lxf8AJczpbfu5bNeD4PAH8RUtWzNhraWpb+zrm+7SHkXgZ4XeNsw8godaoo7/AMrsS6cL7HP8Y4BiMdLVUMjnU9Q+ON5mtmj6RwaHkgDS+hHbbt0kcQ9m1IXzwRPlhngax7H1D29DOHNJvsLC4LSRsRsVsuG0LWyV+FyaRyA1FN3MlJvk72PBt+EKJw/iGKpbJQ4nFd9OTE+UB1muBy3zN1be2hvr3qfXqvvt9/8ApHpwXbcj/YxiVn1FMT8VpGjw3/JQOG4iaeqbINOjkcHD+zmLXD0upDEMDdhFZBVxO6SlldlEnMX1yvtoTa5BG+U7WUVj9VDJUzSU5JjkcZBcWsXauA7sxNvFWqajKcmtpI5NtRSe6O402rb+iKP4RqS+ipnncxtB8WjKf6IsaatJovRd1c1z2gj7aI/2P+5y1ULefaBR3jilHyksd4O1H1H1WjhZFdWqMwsXG1Vl6M2XQMkGJUwvbM3+aKS3Lu18wfTX+GMYp4Y5g94ildcMlc0ubbLpt2G5tpdYFNj0FLG6CnmMks5a2WqLCGRt1GZrPiJAc4+Pou1FWV29HuWMNFQjdtZXv6cEjwBhzIW1NZIQGtzRh5uQGs60hHdcAfwleeKBGcLdPCCPeJGTPe62d5c86ut3bDkNFYxbHKMYeKKnnNxkaSY3dYGQGRztO8uNvBVxbF6F9BHRMqD1OhZnMb9mvbmcRbsubXXXaDiuPcs6Rg4J9ue7LnAsIpaCprXbuzFt+YjBDR5vLh6KvDjjTYTUVTv2k+eQHndx6KP69b+JeMZxmhfRR0UNQWNBiYXdG4kta4ZiRYa/N4hU4hxihmpYKOOoLGMdG0no3E5GNI10Gu3nZeRjkSXC9zyKyRST2XPdnun/AOFwJztn1DS7vPTHKP8ADt6K7wRi8FRTDD6gAuDS0MdtIy5cLf2h+QIVniTiWifHSMjf0kcE0Tnw5DZ0bAR8wANhy5r1jeIUM1RBVuqerAGlsUcbukc5ri+2Y6AbC3ce1Rs01bWys18d2NpLK1orW5vuzWOKuH/dKkxhxdG5ofHf4g0kjK7vBB+i9YtirHUdHSRH4M8lQLEdcuu0d+jivVfj7KuuZLMCIAWMLeYjDiTe3iSbdqy+Nayie6IUbWAtDhI6NuVpGmUbC5GuveqUlZ1JxemxRkrOpOD02NbAVc1tezX9VRUuqEZOLTRmy1VmZYKLHgkscp2Pw/oshbsJqccyM2UcrswqWXoBUlcGgk7BWKcbslFGDiM2VtubtPLmr3AVRkxGkPa8s/nY5v5hRFXPmcT6K9gle2Cohnc0vEThJlBsSW6t18bL6KnRy0XHu0fQ4SHTSudVxHHqKhrauWQSNqJY4yRuyQBvVLPum7bG/wB2/MrWuGOL6R1FLRYhfIXOIy31D39JoRqCHahQfGnE8ddJFK2IxvY0scS6+Zt7t0sLWJd/MtcIXGnhbw/Ve+nysaEq1pabHTqn2jUb2w1GV4npZHiGPfNG89G7MeRMevc4Dfn5/wB8qGCWrrIZJHyVTQBSloEYeGgZif4RfxPlzPKq2U1g48v87Eeu+DoFNxTSVFLRR1Ej6eWiLC18TQcwYzJbuBFvTyWXRe0an9/qal+dsLoo4YgGjM/I5zi9wvpuQO4rmlksvXg4u+p512b9Q8Y0bHVNIc76GozEB4AdGZL52tt8o5Hl5XVniviyA0tHSUr3ymneyQzPFiBG1zW7bnrcvu960eyKSwsU73PHWdrHT8T4+onzUtQx0olp3ZXHIMr4n2EgOt+Vx/5VH+0KhbPK9jHuZVgCqa5rRq1uQOGpvduhB7B3rmKKPgocs968jdcZ4lpf9muoYnSzkva5rpmgFjWvDtxubC38RWRhvEFA/DfdpmASsa7IWtGfpNSHB2+9u62hWiNCzKGjLnBrRdziGgdpJsB6qbw8UrXe9yPUd/Y7bwMwigpr82k+r3Ef1VVKYbRiKGKIf8tjWfytARYVSWaTfqaMVZJDEqETRPids8Wv2HcHyNiuQ4hG6J743izmEtI8OzuXZ1qPHXCxnb08IvKwdZo3e0dna4cu0adio4qm5RzR3RRx1BzjmjujnLqi+itXHYvCLGzMwMzDomleHwBe1W6ZhmZYMAXnoAsgheCFFtjMy0IQnQhXLJZRuxdlGi2io2MBekXlzy56uqIqhRPChbdX6efXK7fke3/yrQV1tMXDbQfN2HuKt4as4O3YhOnnRlkhoJOgG5UJiFdnNhoBsPzKrUSucct82XQdh7+9YMjSCQRYjcHdfa4GhHKqnJYwuFs80zyV5KqqLVNQIiIAiIgCIiAIirZAUVQF6DFdZEgEMa6D7OeHS+UVDx1IdW3+aTlbw38bLXOG+H31MrY2Dve7k1vMn9Oa7Xh9AyGNkUYs1gsO09pPeTqs/GV8kci3ZZoU8zuzIREWKXwiIgNO4t4HExdPT2bIdXs2a89o+676H6rnFRTuY4seC1zdC1wsQu8KHxrh2KoFpGgkbOGjh4EKlWwaqax0fsZWLwSk88DjaLasU4EkYSYnZh2O0d67H6KDmwaVu7SsyeHqQ8yMeVKcd0YKqrxo3j5SvPuzvun0K5WZCxZIVLLJ91f90+hVRQSHZjvQrzKxYxLIpGPBJT8tvxEK8MDDf2kjW9w3+v6KSozeyPVBvZEQr9NRvf8AC0nv5eqmIaWIfAx0h7XbfX9FJQYZNJp8Dexun1VmngZS3LEMNN7kRFhjGftDnd+7Z+f+gs9uGSS2BGVg2YNvNbLh3C4buFPQYW1vJalLCwpl+lh1HbVnP5+FRbQa8lE12EHaVt7bPHxBdddQNPJYNVgjXclp4eoqWzLXT01OJ1WBPbqw52/3vTmo1zCDYix7DuuvYhwnuW6HuWuYhw+7Z7A4dttVqwxEXucXT4NDRbBPw83kSzuO31/VYz8AeNrO8F3Uk9iDTRE2TKs92GvG7SvIoz2H0XtwYeVegxZooz2K42iPYUueEeIlcbCpFmHO7PVZlNgbnd/gvHJLc9SbIdkCm8F4bkmcABYdq2HCOENQXDyW94VhDYgNLHkOxU62KUVodoUm9z1gOCR0sQjYNTq93MnvUkvICqsWUnJ3ZfjorIqiIokgiIgCIiAtvhBWBU4Qx24Umilc5SpRkavPw0PlWFJw9INj9At0LQvJiCi1B7orywxozsFm7foFb/2DMfmPkB+i3zoQnQheZIcEfC+iNGbwq93xOcfM2WXTcHNG4W3iIKoYFJKK2RNUGQtNgDG8lIxUQGwWVZVXubg6qgu54bGAvWVVReXOqikFQhVReEjw6MFYs2HNdyWaqKSk1sQcEzX6rhtjuSiajg8ctPBbsqFgXZV5I5ulwc7l4TfyJWO7haT/AEAulGELyaYLqsUyHSfBzccLSf6AWRFwk7mSuge7BehAEeKY6T4NOpeEmjcXUzSYC1vKymg0Kq5SryZNUuSzDShuw81eARVXBtvc6qKQREXhIIiIAiIgCIiAIiIAiIgCIiAIiIAiIgCIiAIiIAiIgCIiAIiIAiIgCIiAIiIAiIgCIiAIiIAiIgCIiAIiIAiIgCIiAIiIAiIgCIiAIiIAiIgCIiAIiIAiIgCIiAIiIAiIgCIiAIiIAiIgCIiAIiIAiIgCIiAIiIAiIgCIiAIiIAiIgCIiAIiIAiIgCIiAIiID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30" name="AutoShape 6" descr="data:image/jpeg;base64,/9j/4AAQSkZJRgABAQAAAQABAAD/2wCEAAkGBxIQDw8PDxQUDxAUEBUUFBAPDhAQDxQPFRQWFhQUFBQYHCggGBolHBQUITEhJSkrLi4uFx8zODMsNygtLisBCgoKDg0OGhAQFywkHRwsLCwsLCwsLCwsLCwsLCwsLCwsLCw0LCwsLCwsLCwsLCwsLCwsLCwsLCwsLCwsLCwsLP/AABEIAMIBAwMBEQACEQEDEQH/xAAcAAEAAgMBAQEAAAAAAAAAAAAAAQYCAwUEBwj/xABKEAACAQMBAwUMBgUKBwAAAAAAAQIDBBEFEiExBkFRcbEHEyIjMjNhcoGCkcEkQlJic6EUNFOywhUlQ0SSlKLR0uEIFmNkdJPw/8QAGwEBAAIDAQEAAAAAAAAAAAAAAAEEAgMFBgf/xAA2EQEAAQMCAgkBBgYDAQAAAAAAAQIDEQQxMnEFEiEzQVGBsdGRExQiI1PBJEJDUpKhYXLhFf/aAAwDAQACEQMRAD8A+4EAAAAAAAAAAAAAAAAAAAAAAAAAAAAAAAAAAAAAAAAAAAAAAAAAAAAAAAAAAAAAAAAAAAAAAAAAAAAAAAAAAAAAAAAAMKlVR4gaHdegITTvE9z3dgS9IAAAAAAAAAAAAAAAAAAAAAAAAAAAAAAAAAAObeSxUfUuwIaFIDVKQHatpZhB/dXYEtgAAAAAAAAAAAAAAAAAAAAAAAAAAAAAAAAAcnVZYqL0xXa/9gh41XQGl1k3xAsFg/FQ9UJegAAAAAAAAAAAAAAAAAAAAAAAAAAAAAAAAAOVr1lOrGLpOKnF/XyouL470gK9e6BeOEtitRjLG5OFSSfXLK2fgwhVo6nWt7mja3v0eVSSSqtOpRe/GVJY3+j8wl9btqajCMU8qKSz045wNgAAAAAAAAAAAAAAAAAAAAAAAAAAAAAABjOaS3geG4vkufAQ8ivNrg8gbVVAo/Lm4p3FzY2OFObuI1ZbsuFOGZPq2sNdWQLbTvXFxWecDrW14pcQl60wOBPlZQV0rVZcm3meMQWOLcgO9GSe9PPUBIAAAAAAAAAAAAAAAAAAAAAAAAAicsLIFX5Saq6cXJPcuIQ42naJd32KlacrWg963eOmulRfkr0v4BJo+l1LatWhUnKps1Got7n3vPg5XDOMAZ8teULsaCnCKlUnLYim/BTw3tPpxjgEKb3P6M7i6rXtZucknHbfPUlxx0Yju9oF8rWkrhqhGbpSnwqKKk47KcuHPnZx7QlgrO/tXvh+kw/aUXv9tN+EvZnrA2R1m5nGUYW1fPDfQnT/ADkkgYV+tZVFOTqU6tN+mnNbvRLGAl3+R1aSrbG3VqR2XuqNOMF9rOFv4Lf0hC6gAAAAAAAAAAAAAAAAAAAAAAAADRWeU+r8whwNM0p16rr3EfFwl4unL600/LkuhNbunj0BKzAcPVKeKzfTFP5fIIVPlfoEb10tuc4KGcKGzhuWMt5T6APVo2mwtqMaVNYiune23xbfSB1tJX0mn737kglaAAAAAAAAAAAAAAAAAAAAAAAAAAAAAPHrF/C2t61xVkqdOnBylOTwl0fnhAfOdZ5d7MFKg4ycZeFT24pyp44xyt74bt3X0haORfK+1ve+UKNaM61Ntuk1KM9jdlpSS2km8NrONwFqA5GsLxkPV+f+4HHvKVTLxCT6lkIRb2leX9HJL04X5Nge3T6MoV6blFre1lrdvi1xAsYSAAAAABEpJJt7kllt8EgmIz2Q4D5a6ev6zD4Ta+ODV9vb83RjojW/pT/prqcu9PX9YUvRGFR/wkfeLfmyjobWz/T/ANx8tT7oNh+0k+qlNkfebfmz/wDh6z+2PrDVU7o1iuDqz9Wlj95oj7zQyjoLVTviPX4aqfdJs3JR2a8VhvadODSxjok3z9AjU0TPimvoLUUU5zT9Z+Hc0zlPZ3MlGjXhKbeFCWadRv0Qmk2bablFW0qF7Q6i1Ga6Jx57x9YdczVAAAAAAAAAAAAcnlTrCsrOtcvfKMcQi+DqyeIJ+jL3+hMD4PrvKS6vVs3VV1YbW0qezGNJSXB7EUk2uZsDhX1zswlLi/T0vgBcf+HnTNu9u7t5xSoRppvht1p5ftSpNe30gfegOVr8WoRqL6r39Usb/il8QOXDUZ9IQ9lvqr+tvQHUp1lJZQG2nU5mEtgAAAAAaL7zVX8OX7rInZstcdPOH5shwXUjiw+oTuzMmLOMgwmGe0GOGyg/C919qMqd2jUcHq6XJaP85WX/AJEO03W+OHO1k/w1zk+9nReKAAAAAAAAAAAB8o7tmqNStrXyYKLrSb3Jy3wj8Ft/2gPnus6bUtVQdbZTrU++QhCW3NU2k05pLwfKXHofQEKxqdWUnGLWI5zhve36ccF/mEv0n3K9HVppFpHGJ1Yd/nlJScqvhra9Ki4x9GMAW0DGcFJOMkmmsNNZTT4pgUnldQVlTVSlJvalhUp+Fu58S4pLdxyBXNJ5WbdWNOrDY2nhSTzHPNkJmldrC62X6AxdlSysoD0Uamd3OEtgAAAA033mqv4cv3WROzO1x084fmymty6kcaH1Cd2SRKGSQYzLIhg9Fksz919qM7e6vqeyj1dnkzR/nCzf/cQ7Tfbj8cOXq6v4evlL7kdB44AAAAACAJAAQAA/P3dE1f8AStQryTzTg+9Q6NmG5tdctp+0Dgazq1S5qd+ryUp7KisJRShHgkl1hDlaBpzvr+3tlnxtaMMrioZzNrqjmXuhL9aQikkksJLCS4JLggJA0Xd3GmsyfsA+ccq793NTP1YrCXNgJiHC0bR3c3VOjHneZP7MF5Uv/ufAZeD6JqFn3iaS82/JbecP7LYYIhrEKS8Y8LpA16TyhV1dKjbJzUPCq1OEIQ6M87fBLrfMDD5XquqXH6RcYr1ku/1Ukq9VLCqSwuJyaqp609vi+j6exZ+xo/BTwx4R5PL/ACrcft6/94q/6iOtPnP1bvu9n9On/GPg/la4/b1/7xV/1DrVec/U+72f06f8Y+EPVrjD8fW4P+sVejrHWq85Y1aezjgp/wAYcSlqtxJpOvXecZTuKuPhkt0x2PNXaoi5EREbx4f8ukolJ6qZlKiETKcEYYpJwPZpMc1MfdfajZb3VNZP5fqtXJy3+mWz6K0O0s0R+KHE1VX5NXKX1suPMJAgAAAkAAAAAIaysAUS97llpOe1TlOlHnjuq7/RKW9e3IZROPBlR7ldkvKlWn78I9kSOqy+1mNnW0XkNYWdZXFCjiuk0qs6lSpJZWHjaeE8NrcucmIwxqrmrdZAxczXtVVtTUnxk8R68ZAoF/qk6rbb3dGQyil4qNKdaoqVGLq1H9WPBL7UnwivSwyw+gcnNFp2FJyqTj36eO+VG1GPohHP1V+b3+hGOJq2hv1PV7LYca9xQhF8HK4pp55mt/EiaqY3lnTYu1bUTPpKgapRoV57K1KyhR+339Op/wCvKX+Ix+0p84bo0l79Or6LhyWqada0FRtbihPfmdT9IpOpUqc8pNPe+bHMkkTFVPhLXXYvRxUTHpL49qSTr3DW9OvUaaeU06kt6OVVxS+hWJ/Ko/6x7Q82wYtuUbAMsZx3PqZKKp7JcSzXhx6y9TwvKXp/NjnHu7+Cg9WjAQAQB79EXjfdfyNlvdU1vd+q68n4/Sbf8WPaW6OKHA1PdVcn00tPOpAAAAAAAAAAAAAAAAeXUrCFxSlSqrMZLjzxlzSi+ZoCg/8AKVZVXCvVp0KKfnnOO3OP3IPg/S+HRIhtjt2jK56ZZW9ChKna7GNltuMlKcpY8qcuMmEYq60Zh8D72uLWW+Lay2ch9GirwYqhHoXwROGU9u6Hbw+xD+xH/IdrHq0+Su6q9mpJR3LPBJI224zu5urrmmZx2LJQ8iPqrsNUx2ujRP4Y5QzIwzSMDCt5Mup9giGNW0uFY+XHrL9PC8pe72Oce7vlF61ADAwGBge/RF473X8jO3xKet7v1XXQP1mh+LHtLVHFDganuquT6YWnngAAAAAIAASAAAAAGurXjDy5Rh60lHtEzhlTTVVtGVD7p2t1KcbVWtZwUnV23RqJN7Pe9nMo71xZWv1zGOrLtdEaaiua/taM4xjMc3zm41CvV85WrT9a5rNfvFWa6vN6GnTWadrdP0h4JWNJ8YLPSmzHLdFulxb/AGadTYjFcVvbzxwZUxlpvV9TsiFjRrwtDiRlMShxJZRKq6156fX8kb7bka7eVnoLwIequw0zu6tvgjlDPBDMwBhWXgy9V9gRVtLhWHlrrL1PC8ne72Oce6wYKL1syjZCMp2RkyjZGTL36MvHe6/kZ291PWT+X6rnoH6zQ/Fj2lqjihwtT3VXJ9MLTzwAAAAAAAAAAQ3je9y6XwApPdA5Qzowoq0rxjJzkqne5U5yS2VjPHBWv3JiI6su30Voqa6qpvW+zHZnMfD5xd6nc1PLubh9H0iphezJUmqqd6pekos2KNrVP0hxLy0SjKblJyw5NyeW2a+qtRfxHZDRoNfbdVYwls8+ftGzqdVWi/N2qcxt+7rYIZsWiGUK1rHn31x7EbKFLVT2rPg1rwQkwQnKpa156fX8ixacjXbytNBeBD1V2I0Vbupbn8EcoZ4IbMmAZYVl4MvVfYSiqeyXAsPLXWXqeF5W93sc491jwUHqgIAAHt0fzvuv5Gy1uq6zu/VctA/WaH4se0tUcUOHqe6q5PpZaeeAAAAAAAANF/VcKNWcfKjTlJc+9RbRE7M7VMVVxE+Mw+L3fKa+q8bqrH0U9iml/ZSbOdNy5P8AM9ra0ekt/wBGJ55n3y4F9CpU31a1Spjh32UqjXThtmmqmZ3l0rV21b4aIjlEQ8Wi11J1Ek9yW9+3mJijqtd3UfazjGzqmTW8+oLxVT1H2AlyOTC31vc/iM69oVdPxVen7u7g1rbGQhlCr6z+sP1o9iNtCjqt1oNS+AAKlrXn59fyN9pytdvK1UPIh6q7EaJ3dO3wRyhmRhmDAwreTLqfYIhE7K/YeWusvU8Ly17vY5x7rGUXqglAEowEPbo3nfdfyM7e6trO79Vz0D9ZofiR7SzRxQ4ep7qrk+lZLTzxkBkCcgAAADFyCHlv050qkFxlCUc83hJr5kT2wzt1dWqKvKXyi65GXkOEYVF9yph46cSSKU6evwepo6Y09XFmPT4cW+0q4pxlt0Kq3NZ73KSz1pNGubdcbwu0a3T1x+G5HrOPfDiaVplahtTrU501PCi6kJQy1lvGV6Sa6ZiIyx01+i7XVFM5x5OhtGtcee+l4qp6j7AOTya3Ot7n8RnXtCtp+Kr0/d3HI1reGOQyVnWfPvrj2I20Ofq91oyanQMgMgVLWfPz6/kb7bk67eVpoPwIequw0zu6lvhjlDYQyAMK3ky6n2AnZX7Dy11l2nheWvd7HOPdYyk9UgIAAHt0fzvuv5GdvdW1fd+q5cn/ANZofiR7SzRxQ4ep7qrk+k5LTzpkBkCQAGQShgYsIYtAYSgBqlAMnivNOhVWKkYzXROKkvzImM7sqa6qJzTOOTh3XI20n/RKH4cpQ/JPBrmzRPguW+k9TRtcn17fdx7zud0pJqNWpFPmkoT3PmW5GE6anzXKenL+MVUxP1j93KuO526KX6LPbk/L79LZ3LydnZjjnZFyxmI6rPRdLRRVVN6N8bevnLk3PJu7p5zRlJdNNxn+SeSvNm5Hg7FvpTSV/wA+OcTH/jmVqcoecjKnvx4yEob+jeuJqmKo3hdou27nBVE8piVfv7WVSu9hObzHdGLk+C5l1M3W4zHY5+tuU0Vds4d7Joy6icgSgKprC8dPr+RYtORrt5WigvAh6q7CvM9surRwxybMDLIwMjCr5Mup9hMSidlfsn4a6y7TwvL3u9jnHusWSk9SZAZCAD3aP533X8jOjdW1fdrhoD+k0PxI9pZo4ocPU91VyfR1ItPOpyBOQJyAyBsCQCMAQ0EMWgMXEDFxDJhKAMNcqYQ1yohOWt2wS1TtU+Kyuh7wl5nptNJpQjFPjsxS7CCZmZzKvXXIS2l5HfKT+5UUl1YknuNE6aiXVt9NamneYnnHxhyrrkBJearJ+ipTa/xRfyNc6Xyldt9Pf32/pPz8uVc8jryGcQjUX3Kiz8JYNc6auNl2301pauLMc4+MuWuQd3VnKU4d5i3xm1KXsin2s32rUxHa5ev6QtVVT1O3/TyyjsN0874NxfTmO75FGreXprP4rdM+cR7G0Q2YTtAYVn4Mup9hMMZ2V+23SXWi9HC8vd7bsc491jKD1IAJEjI9uj+d91/Izo3VdX3a3aC/pND8SPaWaOKHD1PdVcn0VSLbz+GSYRhkmEMkBIG0JAAACGgIwEMXEJQ4hKHEDFxCGLgBi4BOWLphOWLpEDF0AMHRA1ypAeO60ulUyqlOE8/ahF/m0RMRO8NlF2uic01THKXIuuRlpPPith/9Oc4flnC+BrmxbnwXbfSuro2uTPPE+7k3Pc+hv73WqRfN3yMJpfDZNc6Wnwleo6fvRx0RP1j5cq65BXKTVOdKpzb3Kn8Vhmv7rV4StU9PWZietRMcsT8Ndt3O5UoudR99nhvEfJT9C52WooxDg1aqa7kTtGYVypCUN04yg+icXB56mcyaZjeHuKblFfBVE8pifZG0QyMgTkD2aXPFTP3WbLe6tquBbuTsZTrQml4MJJuXNu5l0stWomZy8/rrlNFE0+MvoFKqmWnCeiISzSCJZoMUgbQkAAAAAABGAIwBDQTlGyBGyEIwDCNkCHEGWLgE5YuBCcsXTAxdICHRAxdIDCVEDTVtFJYklJdDSa+DCY7HLu+S1rVzt0YZ6YrYfxjhmE26J3hZt63UW+G5P1+XJuu59by8iVWk/uzUo+1STf5mudNRK7b6a1NPFiecfGHLuO51VWe9Voy6FUg4v4pvsNc6Xylco6f/AL7f0n5+WvTOQ13GslUUVTxvqRqJ+xJ78+wijT1RPbsz1PTNmu1+CJ63lK+2WkqlFQisJcyLkRiMQ83XcqrqmqreXuhRwSwboxCGyISyQQyCG0JAAAAAAAAAACMARgGUYCTAEYBhGAjBgGEbIEbIEOIEbATlGwDKNgGTvYMnewZTsBCdkCcBkJBinAE4AnAQYA2hIAAAAAAAAAAAAACGBASgASAQhkJQwhAAEgAAEgEAAkCEoIlkggAAf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8" name="Picture 11" descr="cao_logo_opt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00257" y="476673"/>
            <a:ext cx="1312863" cy="873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91170" y="260252"/>
            <a:ext cx="4611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5400" dirty="0">
                <a:solidFill>
                  <a:srgbClr val="002060"/>
                </a:solidFill>
              </a:rPr>
              <a:t>CAO Entry 2024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54187111"/>
              </p:ext>
            </p:extLst>
          </p:nvPr>
        </p:nvGraphicFramePr>
        <p:xfrm>
          <a:off x="2461846" y="1397000"/>
          <a:ext cx="6682154" cy="5200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134753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A picture containing grass, sky, outdoor, building&#10;&#10;Description generated with very high confidence">
            <a:extLst>
              <a:ext uri="{FF2B5EF4-FFF2-40B4-BE49-F238E27FC236}">
                <a16:creationId xmlns:a16="http://schemas.microsoft.com/office/drawing/2014/main" id="{20DF93E7-9C96-4F3C-84AF-0F86A706F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9" r="2432" b="660"/>
          <a:stretch/>
        </p:blipFill>
        <p:spPr>
          <a:xfrm>
            <a:off x="1509" y="1240"/>
            <a:ext cx="12188981" cy="482743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7822182-3796-4BDA-A537-805292C31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03" y="5364156"/>
            <a:ext cx="835518" cy="827663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5FCB9DB9-5C1A-40D4-B658-04DBCA2DD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316" y="5361664"/>
            <a:ext cx="438043" cy="438043"/>
          </a:xfrm>
          <a:prstGeom prst="rect">
            <a:avLst/>
          </a:prstGeom>
        </p:spPr>
      </p:pic>
      <p:pic>
        <p:nvPicPr>
          <p:cNvPr id="14" name="Picture 14" descr="A picture containing wheel, transport&#10;&#10;Description generated with high confidence">
            <a:extLst>
              <a:ext uri="{FF2B5EF4-FFF2-40B4-BE49-F238E27FC236}">
                <a16:creationId xmlns:a16="http://schemas.microsoft.com/office/drawing/2014/main" id="{9606061A-2355-49DE-8BBD-FD0903E10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8352" y="5347388"/>
            <a:ext cx="414476" cy="414476"/>
          </a:xfrm>
          <a:prstGeom prst="rect">
            <a:avLst/>
          </a:prstGeom>
        </p:spPr>
      </p:pic>
      <p:pic>
        <p:nvPicPr>
          <p:cNvPr id="16" name="Picture 16" descr="A picture containing transport, wheel&#10;&#10;Description generated with high confidence">
            <a:extLst>
              <a:ext uri="{FF2B5EF4-FFF2-40B4-BE49-F238E27FC236}">
                <a16:creationId xmlns:a16="http://schemas.microsoft.com/office/drawing/2014/main" id="{CD6EEB53-BE7B-4144-B39E-51F651A35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1300" y="5340970"/>
            <a:ext cx="414476" cy="414476"/>
          </a:xfrm>
          <a:prstGeom prst="rect">
            <a:avLst/>
          </a:prstGeom>
        </p:spPr>
      </p:pic>
      <p:pic>
        <p:nvPicPr>
          <p:cNvPr id="18" name="Picture 1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DF664F0D-8539-447D-850E-E364A6A0A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6966" y="5363101"/>
            <a:ext cx="438043" cy="4380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795F54-03B3-4E47-8EC8-EFD41F9BB492}"/>
              </a:ext>
            </a:extLst>
          </p:cNvPr>
          <p:cNvSpPr txBox="1"/>
          <p:nvPr/>
        </p:nvSpPr>
        <p:spPr>
          <a:xfrm>
            <a:off x="9691051" y="5854217"/>
            <a:ext cx="239615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@</a:t>
            </a:r>
            <a:r>
              <a:rPr lang="en-US" sz="1600" b="1" err="1">
                <a:latin typeface="Arial"/>
                <a:cs typeface="Arial"/>
              </a:rPr>
              <a:t>MaynoothCAO</a:t>
            </a:r>
            <a:endParaRPr lang="en-US" sz="140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9B1A31-975E-4AC4-A2CB-E97BA8FDB9C8}"/>
              </a:ext>
            </a:extLst>
          </p:cNvPr>
          <p:cNvSpPr txBox="1"/>
          <p:nvPr/>
        </p:nvSpPr>
        <p:spPr>
          <a:xfrm>
            <a:off x="7640721" y="5869929"/>
            <a:ext cx="182268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@</a:t>
            </a:r>
            <a:r>
              <a:rPr lang="en-US" sz="1600" b="1" err="1">
                <a:latin typeface="Arial"/>
                <a:cs typeface="Arial"/>
              </a:rPr>
              <a:t>MaynoothUni</a:t>
            </a:r>
            <a:endParaRPr lang="en-US" sz="1400" err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365C39-F42E-4677-B02A-3850414266A4}"/>
              </a:ext>
            </a:extLst>
          </p:cNvPr>
          <p:cNvSpPr txBox="1"/>
          <p:nvPr/>
        </p:nvSpPr>
        <p:spPr>
          <a:xfrm>
            <a:off x="6234556" y="5414300"/>
            <a:ext cx="18226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on</a:t>
            </a:r>
            <a:endParaRPr lang="en-US"/>
          </a:p>
          <a:p>
            <a:r>
              <a:rPr lang="en-US" sz="1600" b="1">
                <a:latin typeface="Arial"/>
                <a:cs typeface="Arial"/>
              </a:rPr>
              <a:t>webchat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854CF1-8723-42AA-BCA0-D97114B3B726}"/>
              </a:ext>
            </a:extLst>
          </p:cNvPr>
          <p:cNvSpPr txBox="1"/>
          <p:nvPr/>
        </p:nvSpPr>
        <p:spPr>
          <a:xfrm>
            <a:off x="3037298" y="5335744"/>
            <a:ext cx="2419717" cy="9335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1600" b="1">
                <a:latin typeface="Arial"/>
                <a:cs typeface="Arial"/>
              </a:rPr>
              <a:t>admissions@mu.ie</a:t>
            </a:r>
            <a:endParaRPr lang="en-US">
              <a:cs typeface="Calibri" panose="020F0502020204030204"/>
            </a:endParaRPr>
          </a:p>
          <a:p>
            <a:pPr>
              <a:spcBef>
                <a:spcPts val="400"/>
              </a:spcBef>
            </a:pPr>
            <a:r>
              <a:rPr lang="en-US" sz="1600" b="1">
                <a:latin typeface="Arial"/>
                <a:cs typeface="Arial"/>
              </a:rPr>
              <a:t>01 708 3822</a:t>
            </a:r>
          </a:p>
          <a:p>
            <a:pPr>
              <a:spcBef>
                <a:spcPts val="400"/>
              </a:spcBef>
            </a:pPr>
            <a:r>
              <a:rPr lang="en-US" sz="1600" b="1">
                <a:latin typeface="Arial"/>
                <a:cs typeface="Arial"/>
              </a:rPr>
              <a:t>Maynoothuniversity.ie</a:t>
            </a:r>
          </a:p>
        </p:txBody>
      </p:sp>
      <p:pic>
        <p:nvPicPr>
          <p:cNvPr id="25" name="Graphic 25" descr="Envelope">
            <a:extLst>
              <a:ext uri="{FF2B5EF4-FFF2-40B4-BE49-F238E27FC236}">
                <a16:creationId xmlns:a16="http://schemas.microsoft.com/office/drawing/2014/main" id="{10CD0BFA-527E-429E-9B72-87A1A09BE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77212" y="5391347"/>
            <a:ext cx="301658" cy="301658"/>
          </a:xfrm>
          <a:prstGeom prst="rect">
            <a:avLst/>
          </a:prstGeom>
        </p:spPr>
      </p:pic>
      <p:pic>
        <p:nvPicPr>
          <p:cNvPr id="27" name="Graphic 27" descr="Receiver">
            <a:extLst>
              <a:ext uri="{FF2B5EF4-FFF2-40B4-BE49-F238E27FC236}">
                <a16:creationId xmlns:a16="http://schemas.microsoft.com/office/drawing/2014/main" id="{3DFFBB1F-6F4F-4639-97E9-A0D5A3A0AC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53645" y="5705573"/>
            <a:ext cx="301658" cy="301658"/>
          </a:xfrm>
          <a:prstGeom prst="rect">
            <a:avLst/>
          </a:prstGeom>
        </p:spPr>
      </p:pic>
      <p:pic>
        <p:nvPicPr>
          <p:cNvPr id="29" name="Graphic 29" descr="Direction">
            <a:extLst>
              <a:ext uri="{FF2B5EF4-FFF2-40B4-BE49-F238E27FC236}">
                <a16:creationId xmlns:a16="http://schemas.microsoft.com/office/drawing/2014/main" id="{015C5555-2286-4A9D-A281-D9F6DC844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53644" y="6011944"/>
            <a:ext cx="301658" cy="301658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3" y="5254304"/>
            <a:ext cx="2410075" cy="8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2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424B65-0868-B5BC-3F6C-F8BE1152A18D}"/>
              </a:ext>
            </a:extLst>
          </p:cNvPr>
          <p:cNvSpPr/>
          <p:nvPr/>
        </p:nvSpPr>
        <p:spPr>
          <a:xfrm>
            <a:off x="-1708" y="-1"/>
            <a:ext cx="3925031" cy="6857999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D1E508-7C06-E1CB-18B0-8C96E6FFCD35}"/>
              </a:ext>
            </a:extLst>
          </p:cNvPr>
          <p:cNvSpPr/>
          <p:nvPr/>
        </p:nvSpPr>
        <p:spPr>
          <a:xfrm>
            <a:off x="4290773" y="1187957"/>
            <a:ext cx="6842869" cy="40010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594360">
              <a:spcAft>
                <a:spcPts val="600"/>
              </a:spcAft>
              <a:defRPr/>
            </a:pPr>
            <a:r>
              <a:rPr lang="en-US" sz="2800" b="1" kern="1200" dirty="0">
                <a:solidFill>
                  <a:srgbClr val="005BAA"/>
                </a:solidFill>
                <a:latin typeface="Helvetica (bold)"/>
                <a:cs typeface="Times New Roman"/>
              </a:rPr>
              <a:t>Employment :</a:t>
            </a:r>
          </a:p>
          <a:p>
            <a:pPr defTabSz="594360">
              <a:spcAft>
                <a:spcPts val="600"/>
              </a:spcAft>
              <a:defRPr/>
            </a:pPr>
            <a:r>
              <a:rPr lang="en-US" sz="2800" kern="1200" dirty="0">
                <a:solidFill>
                  <a:prstClr val="black"/>
                </a:solidFill>
                <a:latin typeface="Helvetica (bold)"/>
                <a:cs typeface="Times New Roman"/>
              </a:rPr>
              <a:t>Personal Responsibility= deadlines</a:t>
            </a:r>
          </a:p>
          <a:p>
            <a:pPr defTabSz="594360">
              <a:spcAft>
                <a:spcPts val="600"/>
              </a:spcAft>
              <a:defRPr/>
            </a:pPr>
            <a:r>
              <a:rPr lang="en-US" sz="2800" kern="1200" dirty="0">
                <a:solidFill>
                  <a:prstClr val="black"/>
                </a:solidFill>
                <a:latin typeface="Helvetica (bold)"/>
                <a:cs typeface="Times New Roman"/>
              </a:rPr>
              <a:t>Research/ verification of source material</a:t>
            </a:r>
          </a:p>
          <a:p>
            <a:pPr defTabSz="594360">
              <a:spcAft>
                <a:spcPts val="600"/>
              </a:spcAft>
              <a:defRPr/>
            </a:pPr>
            <a:r>
              <a:rPr lang="en-US" sz="2800" kern="1200" dirty="0">
                <a:solidFill>
                  <a:prstClr val="black"/>
                </a:solidFill>
                <a:latin typeface="Helvetica (bold)"/>
                <a:cs typeface="Times New Roman"/>
              </a:rPr>
              <a:t>Work on your own initiative/ collaborate</a:t>
            </a:r>
          </a:p>
          <a:p>
            <a:pPr defTabSz="594360">
              <a:spcAft>
                <a:spcPts val="600"/>
              </a:spcAft>
              <a:defRPr/>
            </a:pPr>
            <a:r>
              <a:rPr lang="en-US" sz="2800" kern="1200" dirty="0">
                <a:solidFill>
                  <a:prstClr val="black"/>
                </a:solidFill>
                <a:latin typeface="Helvetica (bold)"/>
                <a:cs typeface="Times New Roman"/>
              </a:rPr>
              <a:t>Critical analytical skills…….</a:t>
            </a:r>
          </a:p>
          <a:p>
            <a:pPr defTabSz="594360">
              <a:spcAft>
                <a:spcPts val="600"/>
              </a:spcAft>
              <a:defRPr/>
            </a:pPr>
            <a:endParaRPr lang="en-US" sz="2800" kern="1200" dirty="0">
              <a:solidFill>
                <a:prstClr val="black"/>
              </a:solidFill>
              <a:latin typeface="Helvetica (bold)"/>
              <a:cs typeface="Times New Roman" panose="02020603050405020304" pitchFamily="18" charset="0"/>
            </a:endParaRPr>
          </a:p>
          <a:p>
            <a:pPr defTabSz="594360">
              <a:spcAft>
                <a:spcPts val="600"/>
              </a:spcAft>
              <a:defRPr/>
            </a:pPr>
            <a:r>
              <a:rPr lang="en-US" sz="2800" b="1" kern="1200" dirty="0">
                <a:solidFill>
                  <a:srgbClr val="005BAA"/>
                </a:solidFill>
                <a:latin typeface="Helvetica (bold)"/>
                <a:cs typeface="Times New Roman"/>
              </a:rPr>
              <a:t>What you have to offer to this area of work?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005BAA"/>
              </a:solidFill>
              <a:effectLst/>
              <a:uLnTx/>
              <a:uFillTx/>
              <a:latin typeface="Helvetica (bold)"/>
              <a:cs typeface="Times New Roman"/>
            </a:endParaRPr>
          </a:p>
        </p:txBody>
      </p:sp>
      <p:pic>
        <p:nvPicPr>
          <p:cNvPr id="7" name="Picture 6" descr="A group of people in graduation gowns&#10;&#10;Description automatically generated">
            <a:extLst>
              <a:ext uri="{FF2B5EF4-FFF2-40B4-BE49-F238E27FC236}">
                <a16:creationId xmlns:a16="http://schemas.microsoft.com/office/drawing/2014/main" id="{859736D2-E760-3E2D-B1B1-23A853060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7" r="17604"/>
          <a:stretch/>
        </p:blipFill>
        <p:spPr>
          <a:xfrm>
            <a:off x="-6894" y="-25144"/>
            <a:ext cx="3923323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E7BCA1-55C8-2961-3F4C-37FD985C1C5A}"/>
              </a:ext>
            </a:extLst>
          </p:cNvPr>
          <p:cNvSpPr txBox="1">
            <a:spLocks/>
          </p:cNvSpPr>
          <p:nvPr/>
        </p:nvSpPr>
        <p:spPr>
          <a:xfrm>
            <a:off x="498176" y="1275253"/>
            <a:ext cx="2925262" cy="11223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94360">
              <a:spcAft>
                <a:spcPts val="600"/>
              </a:spcAft>
              <a:defRPr/>
            </a:pPr>
            <a:r>
              <a:rPr lang="en-US" sz="3510" b="1" kern="1200">
                <a:solidFill>
                  <a:prstClr val="white"/>
                </a:solidFill>
                <a:highlight>
                  <a:srgbClr val="0000FF"/>
                </a:highlight>
                <a:latin typeface="Helvetica" pitchFamily="2" charset="0"/>
                <a:cs typeface="Calibri Light" panose="020F0302020204030204"/>
              </a:rPr>
              <a:t>Graduate Profile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Helvetica" pitchFamily="2" charset="0"/>
              <a:cs typeface="Calibri Light" panose="020F0302020204030204"/>
            </a:endParaRP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5B24E6D4-C75F-FAC2-92F4-7E54E6C38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0" y="5779094"/>
            <a:ext cx="1706355" cy="7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1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29F017-DFB6-EDFB-0697-41F9BFAB3275}"/>
              </a:ext>
            </a:extLst>
          </p:cNvPr>
          <p:cNvSpPr/>
          <p:nvPr/>
        </p:nvSpPr>
        <p:spPr>
          <a:xfrm>
            <a:off x="-1708" y="-1"/>
            <a:ext cx="3925031" cy="6857999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07E48C-6739-3538-4297-6CC29821ACB6}"/>
              </a:ext>
            </a:extLst>
          </p:cNvPr>
          <p:cNvSpPr/>
          <p:nvPr/>
        </p:nvSpPr>
        <p:spPr>
          <a:xfrm>
            <a:off x="4147924" y="520511"/>
            <a:ext cx="8504820" cy="58169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Responsible for your own education...</a:t>
            </a: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Times New Roman"/>
              </a:rPr>
              <a:t>Self-directed learning</a:t>
            </a: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Study the subjects you choose/want to study</a:t>
            </a: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Study however you work best</a:t>
            </a: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Work/life balance - manage your own time</a:t>
            </a: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Flexible degree pathways</a:t>
            </a: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49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Times New Roman" panose="02020603050405020304" pitchFamily="18" charset="0"/>
              </a:rPr>
              <a:t>Costs involved</a:t>
            </a:r>
          </a:p>
        </p:txBody>
      </p:sp>
      <p:pic>
        <p:nvPicPr>
          <p:cNvPr id="11" name="Picture 10" descr="A group of people sitting in a lecture hall&#10;&#10;Description automatically generated">
            <a:extLst>
              <a:ext uri="{FF2B5EF4-FFF2-40B4-BE49-F238E27FC236}">
                <a16:creationId xmlns:a16="http://schemas.microsoft.com/office/drawing/2014/main" id="{8E15E290-78EF-AC85-6020-D8E317143D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3" r="23998"/>
          <a:stretch/>
        </p:blipFill>
        <p:spPr>
          <a:xfrm>
            <a:off x="-1708" y="1"/>
            <a:ext cx="3923323" cy="6857999"/>
          </a:xfrm>
          <a:prstGeom prst="rect">
            <a:avLst/>
          </a:prstGeom>
        </p:spPr>
      </p:pic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8B194B07-1839-2E8F-86CD-C69E20E99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9" y="5616403"/>
            <a:ext cx="1706355" cy="7210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0BA288-8AF4-552C-F022-EF36EE01102C}"/>
              </a:ext>
            </a:extLst>
          </p:cNvPr>
          <p:cNvSpPr txBox="1">
            <a:spLocks/>
          </p:cNvSpPr>
          <p:nvPr/>
        </p:nvSpPr>
        <p:spPr>
          <a:xfrm>
            <a:off x="376549" y="1265510"/>
            <a:ext cx="3168516" cy="2029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4922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3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FF"/>
                </a:highlight>
                <a:uLnTx/>
                <a:uFillTx/>
                <a:latin typeface="Helvetica" pitchFamily="2" charset="0"/>
                <a:ea typeface="+mj-ea"/>
                <a:cs typeface="Calibri Light" panose="020F0302020204030204"/>
              </a:rPr>
              <a:t>Differences Between School and</a:t>
            </a:r>
          </a:p>
          <a:p>
            <a:pPr marL="0" marR="0" lvl="0" indent="0" algn="l" defTabSz="64922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3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FF"/>
                </a:highlight>
                <a:uLnTx/>
                <a:uFillTx/>
                <a:latin typeface="Helvetica" pitchFamily="2" charset="0"/>
                <a:ea typeface="+mj-ea"/>
                <a:cs typeface="Calibri Light" panose="020F0302020204030204"/>
              </a:rPr>
              <a:t>University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Helvetica" pitchFamily="2" charset="0"/>
              <a:ea typeface="+mj-ea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0628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32A3E1-A1C8-462B-802D-6EBFDEC0D3CA}"/>
              </a:ext>
            </a:extLst>
          </p:cNvPr>
          <p:cNvSpPr/>
          <p:nvPr/>
        </p:nvSpPr>
        <p:spPr>
          <a:xfrm>
            <a:off x="2" y="2"/>
            <a:ext cx="4347410" cy="6857998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>
            <a:off x="128338" y="1652338"/>
            <a:ext cx="3689684" cy="17766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Student Contribution</a:t>
            </a:r>
          </a:p>
          <a:p>
            <a:pPr algn="l"/>
            <a:r>
              <a:rPr lang="en-US" sz="40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Fees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21441" r="7610" b="12997"/>
          <a:stretch/>
        </p:blipFill>
        <p:spPr>
          <a:xfrm>
            <a:off x="738752" y="5720543"/>
            <a:ext cx="2342383" cy="6570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E5D0C-1E8A-4C35-B218-E6836D7B3B8C}"/>
              </a:ext>
            </a:extLst>
          </p:cNvPr>
          <p:cNvSpPr/>
          <p:nvPr/>
        </p:nvSpPr>
        <p:spPr>
          <a:xfrm>
            <a:off x="4475748" y="271337"/>
            <a:ext cx="78445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400" b="1" i="0" dirty="0">
                <a:solidFill>
                  <a:srgbClr val="234C5E"/>
                </a:solidFill>
                <a:effectLst/>
                <a:latin typeface="lato_regular"/>
              </a:rPr>
              <a:t>Student contribution Fees €3,000 until recently</a:t>
            </a:r>
          </a:p>
          <a:p>
            <a:pPr algn="l"/>
            <a:endParaRPr lang="en-GB" sz="2400" b="1" dirty="0">
              <a:solidFill>
                <a:srgbClr val="234C5E"/>
              </a:solidFill>
              <a:latin typeface="lato_regular"/>
            </a:endParaRPr>
          </a:p>
          <a:p>
            <a:pPr algn="l"/>
            <a:r>
              <a:rPr lang="en-GB" sz="2400" b="1" i="0" dirty="0">
                <a:solidFill>
                  <a:srgbClr val="234C5E"/>
                </a:solidFill>
                <a:effectLst/>
                <a:latin typeface="lato_regular"/>
              </a:rPr>
              <a:t>Post Budget:</a:t>
            </a:r>
          </a:p>
          <a:p>
            <a:pPr algn="l"/>
            <a:endParaRPr lang="en-GB" sz="2400" b="1" i="0" dirty="0">
              <a:solidFill>
                <a:srgbClr val="234C5E"/>
              </a:solidFill>
              <a:effectLst/>
              <a:latin typeface="lato_regular"/>
            </a:endParaRPr>
          </a:p>
          <a:p>
            <a:pPr algn="l"/>
            <a:r>
              <a:rPr lang="en-GB" sz="2400" b="1" i="1" dirty="0">
                <a:solidFill>
                  <a:srgbClr val="404040"/>
                </a:solidFill>
                <a:effectLst/>
                <a:latin typeface="lato_regular"/>
              </a:rPr>
              <a:t>The Student Contribution will be reduced by €1,000 in the 2023/2024 academic year for students who qualify for the Free Fees Scheme</a:t>
            </a:r>
            <a:r>
              <a:rPr lang="en-GB" sz="2400" b="0" i="0" dirty="0">
                <a:solidFill>
                  <a:srgbClr val="404040"/>
                </a:solidFill>
                <a:effectLst/>
                <a:latin typeface="lato_regular"/>
              </a:rPr>
              <a:t>.</a:t>
            </a:r>
          </a:p>
          <a:p>
            <a:pPr algn="l"/>
            <a:r>
              <a:rPr lang="en-GB" sz="2400" b="0" i="0" dirty="0">
                <a:solidFill>
                  <a:srgbClr val="404040"/>
                </a:solidFill>
                <a:effectLst/>
                <a:latin typeface="lato_regular"/>
              </a:rPr>
              <a:t> </a:t>
            </a:r>
          </a:p>
          <a:p>
            <a:pPr algn="l"/>
            <a:r>
              <a:rPr lang="en-GB" sz="2400" b="0" i="0" dirty="0">
                <a:effectLst/>
                <a:latin typeface="lato_regular"/>
              </a:rPr>
              <a:t>From September 2024, the Student Contribution fee will be abolished for all incomes under €55,924.</a:t>
            </a:r>
          </a:p>
          <a:p>
            <a:pPr algn="l"/>
            <a:endParaRPr lang="en-GB" sz="2400" b="0" i="0" dirty="0">
              <a:solidFill>
                <a:srgbClr val="404040"/>
              </a:solidFill>
              <a:effectLst/>
              <a:latin typeface="lato_regular"/>
            </a:endParaRPr>
          </a:p>
          <a:p>
            <a:pPr algn="l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Ref: Citizens Information post Budget Announcement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801EB-8575-1D71-C028-51FD33318A37}"/>
              </a:ext>
            </a:extLst>
          </p:cNvPr>
          <p:cNvSpPr txBox="1"/>
          <p:nvPr/>
        </p:nvSpPr>
        <p:spPr>
          <a:xfrm>
            <a:off x="4861164" y="6049048"/>
            <a:ext cx="707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Withdrawal from University- fee implications</a:t>
            </a:r>
            <a:endParaRPr lang="en-I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51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32A3E1-A1C8-462B-802D-6EBFDEC0D3CA}"/>
              </a:ext>
            </a:extLst>
          </p:cNvPr>
          <p:cNvSpPr/>
          <p:nvPr/>
        </p:nvSpPr>
        <p:spPr>
          <a:xfrm>
            <a:off x="-1571" y="2356"/>
            <a:ext cx="5552140" cy="6857998"/>
          </a:xfrm>
          <a:prstGeom prst="rect">
            <a:avLst/>
          </a:prstGeom>
          <a:solidFill>
            <a:srgbClr val="008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109DBF4-7896-4229-825E-4C83D307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21441" r="7610" b="12997"/>
          <a:stretch/>
        </p:blipFill>
        <p:spPr>
          <a:xfrm>
            <a:off x="212436" y="5957602"/>
            <a:ext cx="2342383" cy="65701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8E1CF84-17CC-4973-B674-A0A2C12B8C65}"/>
              </a:ext>
            </a:extLst>
          </p:cNvPr>
          <p:cNvSpPr txBox="1">
            <a:spLocks noChangeArrowheads="1"/>
          </p:cNvSpPr>
          <p:nvPr/>
        </p:nvSpPr>
        <p:spPr>
          <a:xfrm>
            <a:off x="5550569" y="168812"/>
            <a:ext cx="6423717" cy="6330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en-US" b="1" dirty="0">
              <a:solidFill>
                <a:srgbClr val="008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en-US" b="1" dirty="0">
                <a:solidFill>
                  <a:srgbClr val="008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publications &amp; websites</a:t>
            </a:r>
          </a:p>
          <a:p>
            <a:pPr algn="l"/>
            <a:endParaRPr lang="en-US" altLang="en-US" sz="300" b="1" dirty="0">
              <a:solidFill>
                <a:srgbClr val="008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en-US" b="1" dirty="0">
                <a:solidFill>
                  <a:srgbClr val="008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Guidance Counsellors/teachers</a:t>
            </a:r>
          </a:p>
          <a:p>
            <a:pPr algn="l"/>
            <a:endParaRPr lang="en-US" altLang="en-US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en-US" b="1" dirty="0">
                <a:solidFill>
                  <a:srgbClr val="008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students/ graduates/ people </a:t>
            </a:r>
          </a:p>
          <a:p>
            <a:pPr algn="l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doing the job that interests the applicant</a:t>
            </a:r>
          </a:p>
          <a:p>
            <a:pPr algn="l"/>
            <a:endParaRPr lang="en-US" altLang="en-US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en-US" b="1" dirty="0">
                <a:solidFill>
                  <a:srgbClr val="008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Studentfinance.ie </a:t>
            </a:r>
          </a:p>
          <a:p>
            <a:pPr algn="l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for information on grants</a:t>
            </a:r>
          </a:p>
          <a:p>
            <a:pPr algn="l"/>
            <a:endParaRPr lang="en-US" altLang="en-US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en-US" b="1" dirty="0">
                <a:solidFill>
                  <a:srgbClr val="008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Accesscollege.ie </a:t>
            </a:r>
          </a:p>
          <a:p>
            <a:pPr algn="l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for information on HEAR and DARE criteria</a:t>
            </a:r>
          </a:p>
          <a:p>
            <a:pPr algn="l"/>
            <a:endParaRPr lang="en-US" altLang="en-US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en-US" b="1" dirty="0">
                <a:solidFill>
                  <a:srgbClr val="008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Days </a:t>
            </a:r>
          </a:p>
          <a:p>
            <a:pPr algn="l"/>
            <a:endParaRPr lang="en-US" altLang="en-US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altLang="en-US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900" b="1" i="1" u="sng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>
            <a:off x="669437" y="1262745"/>
            <a:ext cx="4460501" cy="285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Sources of</a:t>
            </a:r>
          </a:p>
          <a:p>
            <a:pPr algn="l"/>
            <a:r>
              <a:rPr lang="en-US" sz="54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1215995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>
            <a:off x="669437" y="1603217"/>
            <a:ext cx="4914934" cy="285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400" b="1">
              <a:solidFill>
                <a:schemeClr val="bg1"/>
              </a:solidFill>
              <a:latin typeface="Arial"/>
              <a:cs typeface="Calibri Light" panose="020F03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F38E0-1D6B-475C-9BD5-B14BD014F69B}"/>
              </a:ext>
            </a:extLst>
          </p:cNvPr>
          <p:cNvSpPr txBox="1"/>
          <p:nvPr/>
        </p:nvSpPr>
        <p:spPr>
          <a:xfrm>
            <a:off x="4935683" y="668055"/>
            <a:ext cx="5935578" cy="56630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1800" b="1">
              <a:solidFill>
                <a:srgbClr val="F536D5"/>
              </a:solidFill>
              <a:latin typeface="Helvetica (bold)"/>
              <a:cs typeface="Calibri"/>
            </a:endParaRPr>
          </a:p>
          <a:p>
            <a:r>
              <a:rPr lang="en-US" sz="2800" b="1">
                <a:solidFill>
                  <a:srgbClr val="EC008A"/>
                </a:solidFill>
                <a:latin typeface="Helvetica (bold)"/>
                <a:cs typeface="Calibri"/>
              </a:rPr>
              <a:t>Chat to current students from Maynooth University</a:t>
            </a:r>
            <a:r>
              <a:rPr lang="en-US" sz="2800" b="1">
                <a:solidFill>
                  <a:srgbClr val="7030A0"/>
                </a:solidFill>
                <a:latin typeface="Helvetica (bold)"/>
                <a:cs typeface="Calibri"/>
              </a:rPr>
              <a:t> </a:t>
            </a:r>
          </a:p>
          <a:p>
            <a:endParaRPr lang="en-US" sz="2400" b="1">
              <a:solidFill>
                <a:srgbClr val="F536D5"/>
              </a:solidFill>
              <a:latin typeface="Helvetica (bold)"/>
              <a:cs typeface="Calibri"/>
            </a:endParaRPr>
          </a:p>
          <a:p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Helvetica (bold)"/>
                <a:cs typeface="Calibri"/>
              </a:rPr>
              <a:t>It’s great for: </a:t>
            </a:r>
          </a:p>
          <a:p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latin typeface="Helvetica (bold)"/>
              <a:cs typeface="Calibri"/>
            </a:endParaRPr>
          </a:p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Helvetica (bold)"/>
                <a:cs typeface="Calibri"/>
              </a:rPr>
              <a:t>Prospective students who get information, reassurance and a greater shot at success in choosing the right path for them, through peer-to-peer engagement on the MU Ask a Student Platform </a:t>
            </a:r>
          </a:p>
          <a:p>
            <a:endParaRPr lang="en-US" sz="2400" b="1">
              <a:solidFill>
                <a:srgbClr val="F536D5"/>
              </a:solidFill>
              <a:latin typeface="Helvetica (bold)"/>
              <a:cs typeface="Calibri"/>
            </a:endParaRPr>
          </a:p>
          <a:p>
            <a:endParaRPr lang="en-US" sz="2400" b="1">
              <a:solidFill>
                <a:srgbClr val="EC008A"/>
              </a:solidFill>
              <a:latin typeface="Helvetica (bold)"/>
              <a:cs typeface="Calibri"/>
            </a:endParaRPr>
          </a:p>
          <a:p>
            <a:r>
              <a:rPr lang="en-US" sz="2400" b="1">
                <a:solidFill>
                  <a:srgbClr val="EC008A"/>
                </a:solidFill>
                <a:latin typeface="Helvetica (bold)"/>
                <a:cs typeface="Calibri"/>
              </a:rPr>
              <a:t>Find us on: </a:t>
            </a:r>
          </a:p>
          <a:p>
            <a:r>
              <a:rPr lang="en-US" sz="2400" b="1">
                <a:solidFill>
                  <a:srgbClr val="EC008A"/>
                </a:solidFill>
                <a:latin typeface="Helvetica (bold)"/>
                <a:cs typeface="Calibri"/>
              </a:rPr>
              <a:t>maynoothuniversity.ie/ask-a-student 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BC70E0-6599-EBF7-5381-5B0B97E38762}"/>
              </a:ext>
            </a:extLst>
          </p:cNvPr>
          <p:cNvSpPr/>
          <p:nvPr/>
        </p:nvSpPr>
        <p:spPr>
          <a:xfrm>
            <a:off x="0" y="-14426"/>
            <a:ext cx="4432894" cy="68579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021F344A-4D80-01EB-FF77-EEAC320CA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59" y="1627476"/>
            <a:ext cx="2644487" cy="4010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47D37-970F-F76D-56C4-DD5665D0CEF3}"/>
              </a:ext>
            </a:extLst>
          </p:cNvPr>
          <p:cNvSpPr txBox="1"/>
          <p:nvPr/>
        </p:nvSpPr>
        <p:spPr>
          <a:xfrm>
            <a:off x="311727" y="227800"/>
            <a:ext cx="4558191" cy="128318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rgbClr val="FEFFFF"/>
                </a:solidFill>
                <a:highlight>
                  <a:srgbClr val="EC008A"/>
                </a:highlight>
                <a:latin typeface="Helvetica"/>
                <a:ea typeface="+mj-ea"/>
                <a:cs typeface="Helvetica"/>
              </a:rPr>
              <a:t>Ask a Student Platform</a:t>
            </a:r>
            <a:endParaRPr lang="en-US" sz="3600" b="1">
              <a:solidFill>
                <a:srgbClr val="FEFFFF"/>
              </a:solidFill>
              <a:highlight>
                <a:srgbClr val="EC008A"/>
              </a:highlight>
              <a:latin typeface="Helvetica" pitchFamily="2" charset="0"/>
              <a:ea typeface="+mj-ea"/>
              <a:cs typeface="Helvetica"/>
            </a:endParaRPr>
          </a:p>
        </p:txBody>
      </p:sp>
      <p:pic>
        <p:nvPicPr>
          <p:cNvPr id="10" name="Picture 9" descr="A logo with text on it&#10;&#10;Description automatically generated">
            <a:extLst>
              <a:ext uri="{FF2B5EF4-FFF2-40B4-BE49-F238E27FC236}">
                <a16:creationId xmlns:a16="http://schemas.microsoft.com/office/drawing/2014/main" id="{EA4271A5-80B3-3638-2EAD-ECFE6A087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0" y="5779094"/>
            <a:ext cx="1706355" cy="721085"/>
          </a:xfrm>
          <a:prstGeom prst="rect">
            <a:avLst/>
          </a:prstGeom>
        </p:spPr>
      </p:pic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A2C6F69C-27C7-9646-A6BE-9D1919958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-960000">
            <a:off x="10314709" y="5959186"/>
            <a:ext cx="490105" cy="49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20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214703-77E7-040B-5ACA-9BED2C4B134C}"/>
              </a:ext>
            </a:extLst>
          </p:cNvPr>
          <p:cNvSpPr/>
          <p:nvPr/>
        </p:nvSpPr>
        <p:spPr>
          <a:xfrm>
            <a:off x="0" y="0"/>
            <a:ext cx="3686472" cy="6858000"/>
          </a:xfrm>
          <a:prstGeom prst="rect">
            <a:avLst/>
          </a:prstGeom>
          <a:solidFill>
            <a:srgbClr val="008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walking by a statue&#10;&#10;Description automatically generated">
            <a:extLst>
              <a:ext uri="{FF2B5EF4-FFF2-40B4-BE49-F238E27FC236}">
                <a16:creationId xmlns:a16="http://schemas.microsoft.com/office/drawing/2014/main" id="{91E34A4A-3DE8-6C99-846B-58B3880DB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68647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6F586C3-595C-0872-3B2A-8D56027A1DD6}"/>
              </a:ext>
            </a:extLst>
          </p:cNvPr>
          <p:cNvSpPr txBox="1">
            <a:spLocks/>
          </p:cNvSpPr>
          <p:nvPr/>
        </p:nvSpPr>
        <p:spPr>
          <a:xfrm>
            <a:off x="484861" y="887297"/>
            <a:ext cx="3201611" cy="1861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9436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51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818E"/>
              </a:highlight>
              <a:uLnTx/>
              <a:uFillTx/>
              <a:latin typeface="Helvetica" pitchFamily="2" charset="0"/>
              <a:ea typeface="+mj-ea"/>
              <a:cs typeface="Calibri Light" panose="020F0302020204030204"/>
            </a:endParaRPr>
          </a:p>
          <a:p>
            <a:pPr marL="0" marR="0" lvl="0" indent="0" algn="l" defTabSz="59436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510" b="1" dirty="0">
                <a:solidFill>
                  <a:prstClr val="white"/>
                </a:solidFill>
                <a:highlight>
                  <a:srgbClr val="00818E"/>
                </a:highlight>
                <a:latin typeface="Helvetica" pitchFamily="2" charset="0"/>
                <a:cs typeface="Calibri Light" panose="020F0302020204030204"/>
              </a:rPr>
              <a:t>Pathways to qualifications</a:t>
            </a:r>
            <a:endParaRPr kumimoji="0" lang="en-US" sz="351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818E"/>
              </a:highlight>
              <a:uLnTx/>
              <a:uFillTx/>
              <a:latin typeface="Helvetica" pitchFamily="2" charset="0"/>
              <a:ea typeface="+mj-ea"/>
              <a:cs typeface="Calibri Light" panose="020F0302020204030204"/>
            </a:endParaRP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C4323B1D-BFE6-58D8-BB58-9E20FAF04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0" y="5779094"/>
            <a:ext cx="1706355" cy="721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1DFD5-DCB2-B498-D56E-EC458FB4D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72" y="-2"/>
            <a:ext cx="864990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6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11"/>
          <p:cNvSpPr>
            <a:spLocks noChangeShapeType="1"/>
          </p:cNvSpPr>
          <p:nvPr/>
        </p:nvSpPr>
        <p:spPr bwMode="auto">
          <a:xfrm>
            <a:off x="4209309" y="1858268"/>
            <a:ext cx="10429" cy="3413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E" dirty="0"/>
          </a:p>
          <a:p>
            <a:endParaRPr lang="en-IE" dirty="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175135" y="1155169"/>
            <a:ext cx="3708806" cy="684209"/>
          </a:xfrm>
          <a:prstGeom prst="rect">
            <a:avLst/>
          </a:prstGeom>
          <a:solidFill>
            <a:srgbClr val="00818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E">
              <a:solidFill>
                <a:schemeClr val="bg1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446582" y="1259585"/>
            <a:ext cx="18512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IE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169059" y="2499535"/>
            <a:ext cx="2452703" cy="1255655"/>
          </a:xfrm>
          <a:prstGeom prst="rect">
            <a:avLst/>
          </a:prstGeom>
          <a:solidFill>
            <a:srgbClr val="00818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QQI/FETAC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820806" y="4369182"/>
            <a:ext cx="4038711" cy="684209"/>
          </a:xfrm>
          <a:prstGeom prst="rect">
            <a:avLst/>
          </a:prstGeom>
          <a:solidFill>
            <a:srgbClr val="00818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E">
              <a:solidFill>
                <a:schemeClr val="bg1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07344" y="4433423"/>
            <a:ext cx="4319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 Universities</a:t>
            </a: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6510818" y="1858268"/>
            <a:ext cx="0" cy="59868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E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6510818" y="5056007"/>
            <a:ext cx="0" cy="25657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E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6510818" y="3827836"/>
            <a:ext cx="0" cy="439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E"/>
          </a:p>
        </p:txBody>
      </p:sp>
      <p:sp>
        <p:nvSpPr>
          <p:cNvPr id="11277" name="Rectangle 14"/>
          <p:cNvSpPr>
            <a:spLocks noChangeArrowheads="1"/>
          </p:cNvSpPr>
          <p:nvPr/>
        </p:nvSpPr>
        <p:spPr bwMode="auto">
          <a:xfrm>
            <a:off x="8016866" y="1160380"/>
            <a:ext cx="3508607" cy="68420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E">
              <a:solidFill>
                <a:schemeClr val="bg1"/>
              </a:solidFill>
            </a:endParaRPr>
          </a:p>
        </p:txBody>
      </p:sp>
      <p:sp>
        <p:nvSpPr>
          <p:cNvPr id="11278" name="Text Box 15"/>
          <p:cNvSpPr txBox="1">
            <a:spLocks noChangeArrowheads="1"/>
          </p:cNvSpPr>
          <p:nvPr/>
        </p:nvSpPr>
        <p:spPr bwMode="auto">
          <a:xfrm>
            <a:off x="8195929" y="1259585"/>
            <a:ext cx="31579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Duration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8034822" y="5364839"/>
            <a:ext cx="3471779" cy="68420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8016867" y="2456952"/>
            <a:ext cx="3508785" cy="12982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8016867" y="4165691"/>
            <a:ext cx="3508785" cy="96929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 b="1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/>
            <a:endParaRPr lang="en-US" sz="2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8195929" y="5425420"/>
            <a:ext cx="3157646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8: 3 &amp; 4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Honours Degrees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8195929" y="4165691"/>
            <a:ext cx="359115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6: Higher Certificate</a:t>
            </a:r>
          </a:p>
          <a:p>
            <a:pPr eaLnBrk="0" hangingPunct="0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7: Ordinary Degree</a:t>
            </a:r>
          </a:p>
          <a:p>
            <a:pPr eaLnBrk="0" hangingPunct="0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8: Honours Degree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8195929" y="2713656"/>
            <a:ext cx="330233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5: 1 Year</a:t>
            </a:r>
          </a:p>
          <a:p>
            <a:pPr eaLnBrk="0" hangingPunct="0">
              <a:spcBef>
                <a:spcPct val="50000"/>
              </a:spcBef>
            </a:pPr>
            <a:r>
              <a:rPr lang="en-I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6: 2 &amp; 3 Years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685773" y="3248020"/>
            <a:ext cx="226194" cy="2425022"/>
            <a:chOff x="3470" y="2341"/>
            <a:chExt cx="130" cy="1361"/>
          </a:xfrm>
        </p:grpSpPr>
        <p:sp>
          <p:nvSpPr>
            <p:cNvPr id="11289" name="Line 23"/>
            <p:cNvSpPr>
              <a:spLocks noChangeShapeType="1"/>
            </p:cNvSpPr>
            <p:nvPr/>
          </p:nvSpPr>
          <p:spPr bwMode="auto">
            <a:xfrm>
              <a:off x="3503" y="2341"/>
              <a:ext cx="9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1290" name="Line 24"/>
            <p:cNvSpPr>
              <a:spLocks noChangeShapeType="1"/>
            </p:cNvSpPr>
            <p:nvPr/>
          </p:nvSpPr>
          <p:spPr bwMode="auto">
            <a:xfrm>
              <a:off x="3600" y="2341"/>
              <a:ext cx="0" cy="136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E" sz="2800"/>
            </a:p>
          </p:txBody>
        </p:sp>
        <p:sp>
          <p:nvSpPr>
            <p:cNvPr id="11291" name="Line 25"/>
            <p:cNvSpPr>
              <a:spLocks noChangeShapeType="1"/>
            </p:cNvSpPr>
            <p:nvPr/>
          </p:nvSpPr>
          <p:spPr bwMode="auto">
            <a:xfrm flipH="1">
              <a:off x="3470" y="3698"/>
              <a:ext cx="13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0267" name="Rectangle 27"/>
          <p:cNvSpPr>
            <a:spLocks noChangeArrowheads="1"/>
          </p:cNvSpPr>
          <p:nvPr/>
        </p:nvSpPr>
        <p:spPr bwMode="auto">
          <a:xfrm>
            <a:off x="3819311" y="5381157"/>
            <a:ext cx="3970811" cy="684209"/>
          </a:xfrm>
          <a:prstGeom prst="rect">
            <a:avLst/>
          </a:prstGeom>
          <a:solidFill>
            <a:srgbClr val="00818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E"/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4468563" y="5442210"/>
            <a:ext cx="28638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CB24ECF-6C34-4CBD-8B18-4E2460077D7E}"/>
              </a:ext>
            </a:extLst>
          </p:cNvPr>
          <p:cNvSpPr txBox="1">
            <a:spLocks/>
          </p:cNvSpPr>
          <p:nvPr/>
        </p:nvSpPr>
        <p:spPr>
          <a:xfrm>
            <a:off x="290393" y="-699558"/>
            <a:ext cx="2583466" cy="285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Third Level</a:t>
            </a:r>
          </a:p>
          <a:p>
            <a:pPr algn="l"/>
            <a:r>
              <a:rPr lang="en-US" sz="28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Education</a:t>
            </a:r>
          </a:p>
          <a:p>
            <a:pPr algn="l"/>
            <a:r>
              <a:rPr lang="en-US" sz="2800" b="1" dirty="0">
                <a:solidFill>
                  <a:schemeClr val="bg1"/>
                </a:solidFill>
                <a:latin typeface="Arial"/>
                <a:cs typeface="Calibri Light" panose="020F0302020204030204"/>
              </a:rPr>
              <a:t>In Ireland</a:t>
            </a:r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4686371" y="1844590"/>
            <a:ext cx="16257" cy="242261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92959-0B54-ADB0-79E6-512EA53B2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" y="-18638"/>
            <a:ext cx="3778324" cy="6876638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D807C8E39BE242860FE7DBFAED7FE9" ma:contentTypeVersion="10" ma:contentTypeDescription="Create a new document." ma:contentTypeScope="" ma:versionID="2da573b5c082d7f762701dbcaacc58e2">
  <xsd:schema xmlns:xsd="http://www.w3.org/2001/XMLSchema" xmlns:xs="http://www.w3.org/2001/XMLSchema" xmlns:p="http://schemas.microsoft.com/office/2006/metadata/properties" xmlns:ns2="978c0a57-8afb-4528-8361-0a360030ec5d" xmlns:ns3="7c15e37f-6de1-4f01-8010-14c06f221d61" targetNamespace="http://schemas.microsoft.com/office/2006/metadata/properties" ma:root="true" ma:fieldsID="5abee494c620d808f0c37ee767597fbb" ns2:_="" ns3:_="">
    <xsd:import namespace="978c0a57-8afb-4528-8361-0a360030ec5d"/>
    <xsd:import namespace="7c15e37f-6de1-4f01-8010-14c06f221d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8c0a57-8afb-4528-8361-0a360030ec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15e37f-6de1-4f01-8010-14c06f221d6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A97C4C-0ECE-4B7C-9DD4-6C8B12F53872}">
  <ds:schemaRefs>
    <ds:schemaRef ds:uri="7c15e37f-6de1-4f01-8010-14c06f221d61"/>
    <ds:schemaRef ds:uri="978c0a57-8afb-4528-8361-0a360030ec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C3D1285-BAE2-452F-A971-E201203342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8C9E3F-362C-4B5E-80F8-DD6EA28819B4}">
  <ds:schemaRefs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978c0a57-8afb-4528-8361-0a360030ec5d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7c15e37f-6de1-4f01-8010-14c06f221d6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668</Words>
  <Application>Microsoft Office PowerPoint</Application>
  <PresentationFormat>Widescreen</PresentationFormat>
  <Paragraphs>179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Helvetica (bold)</vt:lpstr>
      <vt:lpstr>lato_regular</vt:lpstr>
      <vt:lpstr>Myriad Pro</vt:lpstr>
      <vt:lpstr>Tahoma</vt:lpstr>
      <vt:lpstr>Times New Roman</vt:lpstr>
      <vt:lpstr>office theme</vt:lpstr>
      <vt:lpstr>1_Office Theme</vt:lpstr>
      <vt:lpstr>Maynooth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Maynooth University</dc:title>
  <dc:creator>Kay Mitchell</dc:creator>
  <cp:lastModifiedBy>user</cp:lastModifiedBy>
  <cp:revision>12</cp:revision>
  <dcterms:created xsi:type="dcterms:W3CDTF">2020-08-26T09:53:00Z</dcterms:created>
  <dcterms:modified xsi:type="dcterms:W3CDTF">2023-12-07T11:48:01Z</dcterms:modified>
</cp:coreProperties>
</file>